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9" r:id="rId3"/>
    <p:sldId id="261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56" r:id="rId13"/>
    <p:sldId id="257" r:id="rId14"/>
    <p:sldId id="259" r:id="rId15"/>
    <p:sldId id="258" r:id="rId16"/>
    <p:sldId id="260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80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0D2F9-7FD4-4E34-8780-89890698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B6B4224-D70E-42ED-B311-5F22691E3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D90314-B449-4480-A725-B611BFF6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0A5-83FA-4CE0-9CAB-02BE1E2779D8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C51F75-F788-4820-A9C2-D92E25A7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4B49EA-CD08-48FF-85F2-D253E230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529F-F903-4C10-B4F1-093A89C802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25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8CCDFF-E8C0-41CE-BC92-C0908DDE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680728-A2CA-4F5C-A912-C4CC0ED40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534C61-1A16-4E8F-BD4B-9E37473DB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0A5-83FA-4CE0-9CAB-02BE1E2779D8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97BDF8-B36D-494E-89F8-73E0E61C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147D1F-53AC-4970-83CA-6E14E33C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529F-F903-4C10-B4F1-093A89C802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6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AD65129-8237-46FD-B637-FF88ED09A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F136DB-056D-483B-89E7-D6A6E5EF8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3EACE7-FFE2-446A-AF11-887049E4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0A5-83FA-4CE0-9CAB-02BE1E2779D8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BC9FCE-7470-465C-9CB5-27ACA956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6ABEA1-2321-4BA5-983D-7C038898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529F-F903-4C10-B4F1-093A89C802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58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4F38D-D1C9-4EEF-883C-7F01B815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506AC1-649D-4618-8302-EEC1CC36E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600416-32D8-4896-A6EE-A46AF873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0A5-83FA-4CE0-9CAB-02BE1E2779D8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8A952B-B55C-4F96-A9C5-68B1053D5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D28B57-2693-468E-A1F0-9A220321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529F-F903-4C10-B4F1-093A89C802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40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5919F5-B2B5-45CB-9E7E-2190F9CC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9632B3-7F8D-4994-A6EE-B6BA46F74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A5034B-C523-4991-A05F-C90CE0C7E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0A5-83FA-4CE0-9CAB-02BE1E2779D8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F4500B-06A4-42D0-B75F-63C62FE5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B92A52-42CE-4450-BCF9-0FBEFA61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529F-F903-4C10-B4F1-093A89C802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18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737DC2-5543-4CD0-9549-C4509417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4352C4-47FB-48E5-A839-98A661297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FB66F3-3194-4189-B2E2-D9F35A087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4014BE-E7F5-400A-8CB3-0B57B1AA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0A5-83FA-4CE0-9CAB-02BE1E2779D8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4A3BF2-1ED8-4899-9E39-F79E94BB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07FA7-B514-467D-9E1C-B474FC7B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529F-F903-4C10-B4F1-093A89C802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27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7A59B8-CA14-4FD0-AB3E-343F4BE2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EB36AE-506B-4F4C-8CA6-DAF8CCE3D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AB263C-1977-4071-8D87-99366C8AA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FFBA757-4811-4901-A861-18D49FAF2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70941B0-D593-4D01-B2B5-80BE8E3D5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C64A93-CDF7-4831-A4B1-155C4936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0A5-83FA-4CE0-9CAB-02BE1E2779D8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D42481E-1FE2-4219-941A-409AF6C7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EF2B735-4383-4C52-A937-69C43B9C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529F-F903-4C10-B4F1-093A89C802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BA9FBF-B371-469E-8D7F-8BFED1A4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1845E81-971F-40D8-AA88-59E0792D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0A5-83FA-4CE0-9CAB-02BE1E2779D8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A0CF9B4-AD5E-4E2F-8586-2C8AD53E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0E3124-F2CE-4593-ACFE-9612C93E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529F-F903-4C10-B4F1-093A89C802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50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DF7AFF-F675-45BB-B423-C9781DA6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0A5-83FA-4CE0-9CAB-02BE1E2779D8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1F1A86-B8E9-42A9-8279-F44B14B8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44F6C8-67B3-4177-B351-D6D4ACD5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529F-F903-4C10-B4F1-093A89C802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72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C2E88A-9CBB-413A-9785-5EAD924F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4C1730-1BEB-4D56-A01C-80923A291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689728-B2E0-47F8-92F4-991557727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8446DD-3E42-4791-B3EF-59A61E6C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0A5-83FA-4CE0-9CAB-02BE1E2779D8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D55C59-334B-48BE-9DB9-600496CB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441703-8C0A-470F-9BE5-4698D954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529F-F903-4C10-B4F1-093A89C802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25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E7D530-80CE-44A8-B767-31755251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FD319D3-0693-48DC-8D8D-733662946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DD5281-DDEE-4C9F-B354-EDE3F7340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08893D-AB64-4349-930C-297FE5C7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0A5-83FA-4CE0-9CAB-02BE1E2779D8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AC1706-4FE8-440E-8B23-0B6D537F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6C4E32-F29C-42DF-9A97-524D94A7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529F-F903-4C10-B4F1-093A89C802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2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D8FD507-5835-4939-AB68-CC6FFB86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551876-C2E7-4179-A269-68B75EB83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DE85CE-4F90-4F28-BA45-A3F685B3F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50A5-83FA-4CE0-9CAB-02BE1E2779D8}" type="datetimeFigureOut">
              <a:rPr lang="it-IT" smtClean="0"/>
              <a:t>17/01/2022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5F3EEE-CBC1-450A-909C-D65320F1B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C53988-9D19-4F21-9887-C9A59F2AA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F529F-F903-4C10-B4F1-093A89C802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02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Book of Job | My Jewish Learning">
            <a:extLst>
              <a:ext uri="{FF2B5EF4-FFF2-40B4-BE49-F238E27FC236}">
                <a16:creationId xmlns:a16="http://schemas.microsoft.com/office/drawing/2014/main" id="{BBC52735-076B-4769-B692-7DD1D00A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6" b="1544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D4792AD-CB34-4CB5-AA92-3917E6FD02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2" name="CasellaDiTesto 1">
            <a:extLst>
              <a:ext uri="{FF2B5EF4-FFF2-40B4-BE49-F238E27FC236}">
                <a16:creationId xmlns:a16="http://schemas.microsoft.com/office/drawing/2014/main" id="{AF049312-2B4B-4293-A185-79DE6A18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4800600"/>
            <a:ext cx="666509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800" b="1" dirty="0">
                <a:solidFill>
                  <a:schemeClr val="bg1"/>
                </a:solidFill>
              </a:rPr>
              <a:t>Piero Capelli </a:t>
            </a:r>
            <a:r>
              <a:rPr lang="it-IT" altLang="it-IT" sz="2800" dirty="0">
                <a:solidFill>
                  <a:schemeClr val="bg1"/>
                </a:solidFill>
              </a:rPr>
              <a:t>(</a:t>
            </a:r>
            <a:r>
              <a:rPr lang="it-IT" altLang="it-IT" sz="2800" i="1" dirty="0">
                <a:solidFill>
                  <a:schemeClr val="bg1"/>
                </a:solidFill>
              </a:rPr>
              <a:t>Università Ca’ Foscari Venezia</a:t>
            </a:r>
            <a:r>
              <a:rPr lang="it-IT" altLang="it-IT" sz="28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800" b="1" dirty="0">
                <a:solidFill>
                  <a:schemeClr val="bg1"/>
                </a:solidFill>
              </a:rPr>
              <a:t>Giobbe negli apocrifi e nel </a:t>
            </a:r>
            <a:r>
              <a:rPr lang="it-IT" altLang="it-IT" sz="2800" b="1" i="1" dirty="0">
                <a:solidFill>
                  <a:schemeClr val="bg1"/>
                </a:solidFill>
              </a:rPr>
              <a:t>midrash</a:t>
            </a:r>
            <a:endParaRPr lang="it-IT" altLang="it-IT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800" i="1" dirty="0">
                <a:solidFill>
                  <a:schemeClr val="bg1"/>
                </a:solidFill>
              </a:rPr>
              <a:t>Bibbia Aperta</a:t>
            </a:r>
            <a:r>
              <a:rPr lang="it-IT" altLang="it-IT" sz="2800" dirty="0">
                <a:solidFill>
                  <a:schemeClr val="bg1"/>
                </a:solidFill>
              </a:rPr>
              <a:t>, Padova, 15 gennaio 2021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1">
            <a:extLst>
              <a:ext uri="{FF2B5EF4-FFF2-40B4-BE49-F238E27FC236}">
                <a16:creationId xmlns:a16="http://schemas.microsoft.com/office/drawing/2014/main" id="{BB0203BD-EB88-4531-A05B-F732C8FFC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5" y="1039812"/>
            <a:ext cx="701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</a:rPr>
              <a:t>Quale giudaismo per il </a:t>
            </a:r>
            <a:r>
              <a:rPr lang="it-IT" altLang="it-IT" sz="2800" b="1" i="1" dirty="0">
                <a:solidFill>
                  <a:srgbClr val="FF0000"/>
                </a:solidFill>
              </a:rPr>
              <a:t>Testamento di Giobbe</a:t>
            </a:r>
            <a:r>
              <a:rPr lang="it-IT" altLang="it-IT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67" name="Rettangolo 2">
            <a:extLst>
              <a:ext uri="{FF2B5EF4-FFF2-40B4-BE49-F238E27FC236}">
                <a16:creationId xmlns:a16="http://schemas.microsoft.com/office/drawing/2014/main" id="{C0F82B5A-2E65-4998-9AB5-D58FBB32E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2024063"/>
            <a:ext cx="9796462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lnSpc>
                <a:spcPct val="115000"/>
              </a:lnSpc>
              <a:buFont typeface="Calibri Light" panose="020F0302020204030204" pitchFamily="34" charset="0"/>
              <a:buAutoNum type="romanLcPeriod"/>
            </a:pPr>
            <a:r>
              <a:rPr lang="it-IT" altLang="it-IT" sz="2800" dirty="0">
                <a:ea typeface="Calibri" panose="020F0502020204030204" pitchFamily="34" charset="0"/>
                <a:cs typeface="Arial" panose="020B0604020202020204" pitchFamily="34" charset="0"/>
              </a:rPr>
              <a:t>B. Schaller 1970: «dal punto di vista teologico, [</a:t>
            </a:r>
            <a:r>
              <a:rPr lang="it-IT" altLang="it-IT" sz="2800" dirty="0" err="1">
                <a:ea typeface="Calibri" panose="020F0502020204030204" pitchFamily="34" charset="0"/>
                <a:cs typeface="Arial" panose="020B0604020202020204" pitchFamily="34" charset="0"/>
              </a:rPr>
              <a:t>TestGb</a:t>
            </a:r>
            <a:r>
              <a:rPr lang="it-IT" altLang="it-IT" sz="2800" dirty="0">
                <a:ea typeface="Calibri" panose="020F0502020204030204" pitchFamily="34" charset="0"/>
                <a:cs typeface="Arial" panose="020B0604020202020204" pitchFamily="34" charset="0"/>
              </a:rPr>
              <a:t>] contiene francamente un miscuglio di concezioni e aspettative diverse e in parte contrapposte». </a:t>
            </a:r>
          </a:p>
          <a:p>
            <a:pPr eaLnBrk="1">
              <a:lnSpc>
                <a:spcPct val="115000"/>
              </a:lnSpc>
              <a:buFont typeface="Calibri Light" panose="020F0302020204030204" pitchFamily="34" charset="0"/>
              <a:buAutoNum type="romanLcPeriod"/>
            </a:pPr>
            <a:r>
              <a:rPr lang="it-IT" altLang="it-IT" sz="2800" dirty="0">
                <a:ea typeface="Calibri" panose="020F0502020204030204" pitchFamily="34" charset="0"/>
                <a:cs typeface="Arial" panose="020B0604020202020204" pitchFamily="34" charset="0"/>
              </a:rPr>
              <a:t>ipotesi essenico-terapeutica (K. Kohler, 1897; M. </a:t>
            </a:r>
            <a:r>
              <a:rPr lang="it-IT" altLang="it-IT" sz="2800" dirty="0" err="1">
                <a:ea typeface="Calibri" panose="020F0502020204030204" pitchFamily="34" charset="0"/>
                <a:cs typeface="Arial" panose="020B0604020202020204" pitchFamily="34" charset="0"/>
              </a:rPr>
              <a:t>Philonenko</a:t>
            </a:r>
            <a:r>
              <a:rPr lang="it-IT" altLang="it-IT" sz="2800" dirty="0">
                <a:ea typeface="Calibri" panose="020F0502020204030204" pitchFamily="34" charset="0"/>
                <a:cs typeface="Arial" panose="020B0604020202020204" pitchFamily="34" charset="0"/>
              </a:rPr>
              <a:t>, 1958).</a:t>
            </a:r>
          </a:p>
          <a:p>
            <a:pPr eaLnBrk="1">
              <a:lnSpc>
                <a:spcPct val="115000"/>
              </a:lnSpc>
              <a:buFont typeface="Calibri Light" panose="020F0302020204030204" pitchFamily="34" charset="0"/>
              <a:buAutoNum type="romanLcPeriod"/>
            </a:pPr>
            <a:r>
              <a:rPr lang="it-IT" altLang="it-IT" sz="2800" dirty="0">
                <a:ea typeface="Calibri" panose="020F0502020204030204" pitchFamily="34" charset="0"/>
                <a:cs typeface="Arial" panose="020B0604020202020204" pitchFamily="34" charset="0"/>
              </a:rPr>
              <a:t>ipotesi cristiana (M.R. James, 1913).</a:t>
            </a:r>
          </a:p>
          <a:p>
            <a:pPr eaLnBrk="1">
              <a:lnSpc>
                <a:spcPct val="115000"/>
              </a:lnSpc>
              <a:buFont typeface="Calibri Light" panose="020F0302020204030204" pitchFamily="34" charset="0"/>
              <a:buAutoNum type="romanLcPeriod"/>
            </a:pPr>
            <a:r>
              <a:rPr lang="it-IT" altLang="it-IT" sz="2800" dirty="0">
                <a:ea typeface="Calibri" panose="020F0502020204030204" pitchFamily="34" charset="0"/>
                <a:cs typeface="Arial" panose="020B0604020202020204" pitchFamily="34" charset="0"/>
              </a:rPr>
              <a:t>ipotesi gnostico-mistica (H.C. </a:t>
            </a:r>
            <a:r>
              <a:rPr lang="it-IT" altLang="it-IT" sz="2800" dirty="0" err="1">
                <a:ea typeface="Calibri" panose="020F0502020204030204" pitchFamily="34" charset="0"/>
                <a:cs typeface="Arial" panose="020B0604020202020204" pitchFamily="34" charset="0"/>
              </a:rPr>
              <a:t>Kee</a:t>
            </a:r>
            <a:r>
              <a:rPr lang="it-IT" altLang="it-IT" sz="2800" dirty="0">
                <a:ea typeface="Calibri" panose="020F0502020204030204" pitchFamily="34" charset="0"/>
                <a:cs typeface="Arial" panose="020B0604020202020204" pitchFamily="34" charset="0"/>
              </a:rPr>
              <a:t>, 1974). 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0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290" name="CasellaDiTesto 1">
            <a:extLst>
              <a:ext uri="{FF2B5EF4-FFF2-40B4-BE49-F238E27FC236}">
                <a16:creationId xmlns:a16="http://schemas.microsoft.com/office/drawing/2014/main" id="{5A58E7EB-3EE7-4D41-8FDD-62F009690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261" y="590062"/>
            <a:ext cx="5409655" cy="2838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it-IT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III. Giobbe secondo l’ebraismo rabbinico delle origini</a:t>
            </a:r>
          </a:p>
        </p:txBody>
      </p:sp>
      <p:sp>
        <p:nvSpPr>
          <p:cNvPr id="1229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29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29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7EFC4E8-3E3E-42D2-ABBE-5543A3E41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 b="11463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CADC61-0DB8-4274-8D5C-7F8EFA374694}"/>
              </a:ext>
            </a:extLst>
          </p:cNvPr>
          <p:cNvSpPr txBox="1"/>
          <p:nvPr/>
        </p:nvSpPr>
        <p:spPr>
          <a:xfrm>
            <a:off x="1063752" y="2164169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Talmud </a:t>
            </a:r>
            <a:r>
              <a:rPr lang="en-US" sz="5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Babilonese</a:t>
            </a:r>
            <a:r>
              <a:rPr 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trattato</a:t>
            </a:r>
            <a:r>
              <a:rPr 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b="1" i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Bava</a:t>
            </a:r>
            <a:r>
              <a:rPr lang="en-US" sz="5200" b="1" i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Batra</a:t>
            </a:r>
            <a:r>
              <a:rPr 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pagine</a:t>
            </a:r>
            <a:r>
              <a:rPr 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14b-16a </a:t>
            </a:r>
          </a:p>
        </p:txBody>
      </p:sp>
    </p:spTree>
    <p:extLst>
      <p:ext uri="{BB962C8B-B14F-4D97-AF65-F5344CB8AC3E}">
        <p14:creationId xmlns:p14="http://schemas.microsoft.com/office/powerpoint/2010/main" val="263272389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erard Seghers: The Patient Job">
            <a:extLst>
              <a:ext uri="{FF2B5EF4-FFF2-40B4-BE49-F238E27FC236}">
                <a16:creationId xmlns:a16="http://schemas.microsoft.com/office/drawing/2014/main" id="{E7B9E831-369F-4DCD-A1BB-F43A50F67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4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877AD2-15E6-4FF4-8DAB-B7FE091F1CC6}"/>
              </a:ext>
            </a:extLst>
          </p:cNvPr>
          <p:cNvSpPr txBox="1"/>
          <p:nvPr/>
        </p:nvSpPr>
        <p:spPr>
          <a:xfrm>
            <a:off x="152400" y="249800"/>
            <a:ext cx="5346700" cy="6112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</a:rPr>
              <a:t>L’ordine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dei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Ketuvim</a:t>
            </a:r>
            <a:r>
              <a:rPr lang="en-US" sz="2400" dirty="0">
                <a:solidFill>
                  <a:srgbClr val="002060"/>
                </a:solidFill>
                <a:effectLst/>
              </a:rPr>
              <a:t> è: 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Rut</a:t>
            </a:r>
            <a:r>
              <a:rPr lang="en-US" sz="2400" dirty="0">
                <a:solidFill>
                  <a:srgbClr val="002060"/>
                </a:solidFill>
                <a:effectLst/>
              </a:rPr>
              <a:t>, 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Salmi</a:t>
            </a:r>
            <a:r>
              <a:rPr lang="en-US" sz="2400" dirty="0">
                <a:solidFill>
                  <a:srgbClr val="002060"/>
                </a:solidFill>
                <a:effectLst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Giobbe</a:t>
            </a:r>
            <a:r>
              <a:rPr lang="en-US" sz="2400" dirty="0">
                <a:solidFill>
                  <a:srgbClr val="002060"/>
                </a:solidFill>
                <a:effectLst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Proverbi</a:t>
            </a:r>
            <a:r>
              <a:rPr lang="en-US" sz="2400" dirty="0">
                <a:solidFill>
                  <a:srgbClr val="002060"/>
                </a:solidFill>
                <a:effectLst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Qohelet</a:t>
            </a:r>
            <a:r>
              <a:rPr lang="en-US" sz="2400" dirty="0">
                <a:solidFill>
                  <a:srgbClr val="002060"/>
                </a:solidFill>
                <a:effectLst/>
              </a:rPr>
              <a:t>, 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Cantico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dei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cantici</a:t>
            </a:r>
            <a:r>
              <a:rPr lang="en-US" sz="2400" dirty="0">
                <a:solidFill>
                  <a:srgbClr val="002060"/>
                </a:solidFill>
                <a:effectLst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Lamentazioni</a:t>
            </a:r>
            <a:r>
              <a:rPr lang="en-US" sz="2400" dirty="0">
                <a:solidFill>
                  <a:srgbClr val="002060"/>
                </a:solidFill>
                <a:effectLst/>
              </a:rPr>
              <a:t>, 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Daniele</a:t>
            </a:r>
            <a:r>
              <a:rPr lang="en-US" sz="2400" dirty="0">
                <a:solidFill>
                  <a:srgbClr val="002060"/>
                </a:solidFill>
                <a:effectLst/>
              </a:rPr>
              <a:t>, 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Rotolo di Ester</a:t>
            </a:r>
            <a:r>
              <a:rPr lang="en-US" sz="2400" dirty="0">
                <a:solidFill>
                  <a:srgbClr val="002060"/>
                </a:solidFill>
                <a:effectLst/>
              </a:rPr>
              <a:t>, 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Ezra</a:t>
            </a:r>
            <a:r>
              <a:rPr lang="en-US" sz="2400" dirty="0">
                <a:solidFill>
                  <a:srgbClr val="002060"/>
                </a:solidFill>
                <a:effectLst/>
              </a:rPr>
              <a:t> e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Cronache</a:t>
            </a:r>
            <a:r>
              <a:rPr lang="en-US" sz="2400" dirty="0">
                <a:solidFill>
                  <a:srgbClr val="002060"/>
                </a:solidFill>
                <a:effectLst/>
              </a:rPr>
              <a:t>. Secondo chi dice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che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Giobbe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visse</a:t>
            </a:r>
            <a:r>
              <a:rPr lang="en-US" sz="2400" dirty="0">
                <a:solidFill>
                  <a:srgbClr val="002060"/>
                </a:solidFill>
                <a:effectLst/>
              </a:rPr>
              <a:t> ai tempi di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Mosè</a:t>
            </a:r>
            <a:r>
              <a:rPr lang="en-US" sz="2400" dirty="0">
                <a:solidFill>
                  <a:srgbClr val="002060"/>
                </a:solidFill>
                <a:effectLst/>
              </a:rPr>
              <a:t>, [il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libro</a:t>
            </a:r>
            <a:r>
              <a:rPr lang="en-US" sz="2400" dirty="0">
                <a:solidFill>
                  <a:srgbClr val="002060"/>
                </a:solidFill>
                <a:effectLst/>
              </a:rPr>
              <a:t> di]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Giobbe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deve</a:t>
            </a:r>
            <a:r>
              <a:rPr lang="en-US" sz="2400" dirty="0">
                <a:solidFill>
                  <a:srgbClr val="002060"/>
                </a:solidFill>
                <a:effectLst/>
              </a:rPr>
              <a:t> venire per primo. Ma non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si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comincia</a:t>
            </a:r>
            <a:r>
              <a:rPr lang="en-US" sz="2400" dirty="0">
                <a:solidFill>
                  <a:srgbClr val="002060"/>
                </a:solidFill>
                <a:effectLst/>
              </a:rPr>
              <a:t> con la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sofferenza</a:t>
            </a:r>
            <a:r>
              <a:rPr lang="en-US" sz="2400" dirty="0">
                <a:solidFill>
                  <a:srgbClr val="002060"/>
                </a:solidFill>
                <a:effectLst/>
              </a:rPr>
              <a:t> (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pur‘anuta</a:t>
            </a:r>
            <a:r>
              <a:rPr lang="en-US" sz="2400" dirty="0">
                <a:solidFill>
                  <a:srgbClr val="002060"/>
                </a:solidFill>
                <a:effectLst/>
              </a:rPr>
              <a:t>).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Però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anche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Rut</a:t>
            </a:r>
            <a:r>
              <a:rPr lang="en-US" sz="2400" dirty="0">
                <a:solidFill>
                  <a:srgbClr val="002060"/>
                </a:solidFill>
                <a:effectLst/>
              </a:rPr>
              <a:t> è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sofferenza</a:t>
            </a:r>
            <a:r>
              <a:rPr lang="en-US" sz="2400" dirty="0">
                <a:solidFill>
                  <a:srgbClr val="002060"/>
                </a:solidFill>
                <a:effectLst/>
              </a:rPr>
              <a:t>; ma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quella</a:t>
            </a:r>
            <a:r>
              <a:rPr lang="en-US" sz="2400" dirty="0">
                <a:solidFill>
                  <a:srgbClr val="002060"/>
                </a:solidFill>
                <a:effectLst/>
              </a:rPr>
              <a:t> è una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sofferenza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che</a:t>
            </a:r>
            <a:r>
              <a:rPr lang="en-US" sz="2400" dirty="0">
                <a:solidFill>
                  <a:srgbClr val="002060"/>
                </a:solidFill>
                <a:effectLst/>
              </a:rPr>
              <a:t> ha un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futuro</a:t>
            </a:r>
            <a:r>
              <a:rPr lang="en-US" sz="2400" dirty="0">
                <a:solidFill>
                  <a:srgbClr val="002060"/>
                </a:solidFill>
                <a:effectLst/>
              </a:rPr>
              <a:t>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effectLst/>
              </a:rPr>
              <a:t>(…)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Mosè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scrisse</a:t>
            </a:r>
            <a:r>
              <a:rPr lang="en-US" sz="2400" dirty="0">
                <a:solidFill>
                  <a:srgbClr val="002060"/>
                </a:solidFill>
                <a:effectLst/>
              </a:rPr>
              <a:t> il proprio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libro</a:t>
            </a:r>
            <a:r>
              <a:rPr lang="en-US" sz="2400" dirty="0">
                <a:solidFill>
                  <a:srgbClr val="002060"/>
                </a:solidFill>
                <a:effectLst/>
              </a:rPr>
              <a:t>, la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sezione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su</a:t>
            </a:r>
            <a:r>
              <a:rPr lang="en-US" sz="2400" dirty="0">
                <a:solidFill>
                  <a:srgbClr val="002060"/>
                </a:solidFill>
                <a:effectLst/>
              </a:rPr>
              <a:t> Balaam (Nm 22-24) e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Giobbe</a:t>
            </a:r>
            <a:r>
              <a:rPr lang="en-US" sz="2400" dirty="0">
                <a:solidFill>
                  <a:srgbClr val="002060"/>
                </a:solidFill>
                <a:effectLst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Ciò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sostiene</a:t>
            </a:r>
            <a:r>
              <a:rPr lang="en-US" sz="2400" dirty="0">
                <a:solidFill>
                  <a:srgbClr val="002060"/>
                </a:solidFill>
                <a:effectLst/>
              </a:rPr>
              <a:t> [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l’opinione</a:t>
            </a:r>
            <a:r>
              <a:rPr lang="en-US" sz="2400" dirty="0">
                <a:solidFill>
                  <a:srgbClr val="002060"/>
                </a:solidFill>
                <a:effectLst/>
              </a:rPr>
              <a:t> di] Rabbi Levi bar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Lachma</a:t>
            </a:r>
            <a:r>
              <a:rPr lang="en-US" sz="2400" dirty="0">
                <a:solidFill>
                  <a:srgbClr val="002060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poiché</a:t>
            </a:r>
            <a:r>
              <a:rPr lang="en-US" sz="2400" dirty="0">
                <a:solidFill>
                  <a:srgbClr val="002060"/>
                </a:solidFill>
                <a:effectLst/>
              </a:rPr>
              <a:t> Rabbi Levi bar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Lachma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disse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che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Giobbe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visse</a:t>
            </a:r>
            <a:r>
              <a:rPr lang="en-US" sz="2400" dirty="0">
                <a:solidFill>
                  <a:srgbClr val="002060"/>
                </a:solidFill>
                <a:effectLst/>
              </a:rPr>
              <a:t> ai tempi di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Mosè</a:t>
            </a:r>
            <a:r>
              <a:rPr lang="en-US" sz="2400" dirty="0">
                <a:solidFill>
                  <a:srgbClr val="002060"/>
                </a:solidFill>
                <a:effectLst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lì</a:t>
            </a:r>
            <a:r>
              <a:rPr lang="en-US" sz="2400" dirty="0">
                <a:solidFill>
                  <a:srgbClr val="002060"/>
                </a:solidFill>
                <a:effectLst/>
              </a:rPr>
              <a:t> [in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Giobbe</a:t>
            </a:r>
            <a:r>
              <a:rPr lang="en-US" sz="2400" dirty="0">
                <a:solidFill>
                  <a:srgbClr val="002060"/>
                </a:solidFill>
                <a:effectLst/>
              </a:rPr>
              <a:t>] è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scritto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Oh, se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dunque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>
                <a:solidFill>
                  <a:srgbClr val="002060"/>
                </a:solidFill>
                <a:effectLst/>
              </a:rPr>
              <a:t>(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efo</a:t>
            </a:r>
            <a:r>
              <a:rPr lang="en-US" sz="2400" dirty="0">
                <a:solidFill>
                  <a:srgbClr val="002060"/>
                </a:solidFill>
                <a:effectLst/>
              </a:rPr>
              <a:t>) 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le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mie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parole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si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scrivessero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!</a:t>
            </a:r>
            <a:r>
              <a:rPr lang="en-US" sz="2400" dirty="0">
                <a:solidFill>
                  <a:srgbClr val="002060"/>
                </a:solidFill>
                <a:effectLst/>
              </a:rPr>
              <a:t> (Gb 19,23),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mentre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</a:rPr>
              <a:t> [in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Esodo</a:t>
            </a:r>
            <a:r>
              <a:rPr lang="en-US" sz="2400" dirty="0">
                <a:solidFill>
                  <a:srgbClr val="002060"/>
                </a:solidFill>
                <a:effectLst/>
              </a:rPr>
              <a:t>] è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scritto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Come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si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saprà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dunque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>
                <a:solidFill>
                  <a:srgbClr val="002060"/>
                </a:solidFill>
                <a:effectLst/>
              </a:rPr>
              <a:t>(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efo</a:t>
            </a:r>
            <a:r>
              <a:rPr lang="en-US" sz="2400" dirty="0">
                <a:solidFill>
                  <a:srgbClr val="002060"/>
                </a:solidFill>
                <a:effectLst/>
              </a:rPr>
              <a:t>)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?</a:t>
            </a:r>
            <a:endParaRPr lang="en-US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88F1A0-5467-4AEF-A200-382B3A072803}"/>
              </a:ext>
            </a:extLst>
          </p:cNvPr>
          <p:cNvSpPr txBox="1"/>
          <p:nvPr/>
        </p:nvSpPr>
        <p:spPr>
          <a:xfrm>
            <a:off x="10096500" y="6172200"/>
            <a:ext cx="2038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Gerard </a:t>
            </a:r>
            <a:r>
              <a:rPr lang="it-IT" dirty="0" err="1">
                <a:solidFill>
                  <a:schemeClr val="bg1"/>
                </a:solidFill>
              </a:rPr>
              <a:t>Seghers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(2° quarto XVII sec.)</a:t>
            </a:r>
          </a:p>
        </p:txBody>
      </p:sp>
    </p:spTree>
    <p:extLst>
      <p:ext uri="{BB962C8B-B14F-4D97-AF65-F5344CB8AC3E}">
        <p14:creationId xmlns:p14="http://schemas.microsoft.com/office/powerpoint/2010/main" val="423621488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erard Seghers: The Patient Job">
            <a:extLst>
              <a:ext uri="{FF2B5EF4-FFF2-40B4-BE49-F238E27FC236}">
                <a16:creationId xmlns:a16="http://schemas.microsoft.com/office/drawing/2014/main" id="{E7B9E831-369F-4DCD-A1BB-F43A50F67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4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877AD2-15E6-4FF4-8DAB-B7FE091F1CC6}"/>
              </a:ext>
            </a:extLst>
          </p:cNvPr>
          <p:cNvSpPr txBox="1"/>
          <p:nvPr/>
        </p:nvSpPr>
        <p:spPr>
          <a:xfrm>
            <a:off x="152400" y="249800"/>
            <a:ext cx="5346700" cy="6112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potrebbe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dire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tempi di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Isacco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 era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dunque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colui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selvaggina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(Gen 27,33); o [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ai tempi di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Giacobbe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it-IT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così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dunque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fate pure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(Gen 43,11); o [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ai tempi di Giuseppe,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Indicami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dove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(Gen 27,16)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trovano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pascolare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(Gen 37,16). Che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ciò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la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fissassero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we-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yuchaqu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un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libro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(Gb 19,23), ed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Mosè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colui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viene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chiamato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fissatore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scelse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primizie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perché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era la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riservata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un capo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mechoqeq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(Dt 33,21).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88F1A0-5467-4AEF-A200-382B3A072803}"/>
              </a:ext>
            </a:extLst>
          </p:cNvPr>
          <p:cNvSpPr txBox="1"/>
          <p:nvPr/>
        </p:nvSpPr>
        <p:spPr>
          <a:xfrm>
            <a:off x="10096500" y="6172200"/>
            <a:ext cx="2038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Gerard </a:t>
            </a:r>
            <a:r>
              <a:rPr lang="it-IT" dirty="0" err="1">
                <a:solidFill>
                  <a:schemeClr val="bg1"/>
                </a:solidFill>
              </a:rPr>
              <a:t>Seghers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(2° quarto XVII sec.)</a:t>
            </a:r>
          </a:p>
        </p:txBody>
      </p:sp>
    </p:spTree>
    <p:extLst>
      <p:ext uri="{BB962C8B-B14F-4D97-AF65-F5344CB8AC3E}">
        <p14:creationId xmlns:p14="http://schemas.microsoft.com/office/powerpoint/2010/main" val="211853038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Jan Lievens: Job">
            <a:extLst>
              <a:ext uri="{FF2B5EF4-FFF2-40B4-BE49-F238E27FC236}">
                <a16:creationId xmlns:a16="http://schemas.microsoft.com/office/drawing/2014/main" id="{4758E5AF-BECA-4395-B305-6514A5086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36FF39-E1A3-4E77-B79E-84BE2D2A0F9D}"/>
              </a:ext>
            </a:extLst>
          </p:cNvPr>
          <p:cNvSpPr txBox="1"/>
          <p:nvPr/>
        </p:nvSpPr>
        <p:spPr>
          <a:xfrm>
            <a:off x="6549678" y="1309882"/>
            <a:ext cx="5004073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 err="1">
                <a:effectLst/>
              </a:rPr>
              <a:t>Rava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disse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che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Giobbe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visse</a:t>
            </a:r>
            <a:r>
              <a:rPr lang="en-US" sz="2400" dirty="0">
                <a:effectLst/>
              </a:rPr>
              <a:t> ai tempi </a:t>
            </a:r>
            <a:r>
              <a:rPr lang="en-US" sz="2400" dirty="0" err="1">
                <a:effectLst/>
              </a:rPr>
              <a:t>degli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esploratori</a:t>
            </a:r>
            <a:r>
              <a:rPr lang="en-US" sz="2400" dirty="0">
                <a:effectLst/>
              </a:rPr>
              <a:t> (Nm 13); </a:t>
            </a:r>
            <a:r>
              <a:rPr lang="en-US" sz="2400" dirty="0" err="1">
                <a:effectLst/>
              </a:rPr>
              <a:t>lì</a:t>
            </a:r>
            <a:r>
              <a:rPr lang="en-US" sz="2400" dirty="0">
                <a:effectLst/>
              </a:rPr>
              <a:t> [in </a:t>
            </a:r>
            <a:r>
              <a:rPr lang="en-US" sz="2400" i="1" dirty="0" err="1">
                <a:effectLst/>
              </a:rPr>
              <a:t>Giobbe</a:t>
            </a:r>
            <a:r>
              <a:rPr lang="en-US" sz="2400" dirty="0">
                <a:effectLst/>
              </a:rPr>
              <a:t>] è </a:t>
            </a:r>
            <a:r>
              <a:rPr lang="en-US" sz="2400" dirty="0" err="1">
                <a:effectLst/>
              </a:rPr>
              <a:t>scritto</a:t>
            </a:r>
            <a:r>
              <a:rPr lang="en-US" sz="2400" dirty="0">
                <a:effectLst/>
              </a:rPr>
              <a:t> </a:t>
            </a:r>
            <a:r>
              <a:rPr lang="en-US" sz="2400" i="1" dirty="0" err="1">
                <a:effectLst/>
              </a:rPr>
              <a:t>Viveva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nella</a:t>
            </a:r>
            <a:r>
              <a:rPr lang="en-US" sz="2400" i="1" dirty="0">
                <a:effectLst/>
              </a:rPr>
              <a:t> terra di ‘Utz un </a:t>
            </a:r>
            <a:r>
              <a:rPr lang="en-US" sz="2400" i="1" dirty="0" err="1">
                <a:effectLst/>
              </a:rPr>
              <a:t>uomo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chiamato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Giobbe</a:t>
            </a:r>
            <a:r>
              <a:rPr lang="en-US" sz="2400" i="1" dirty="0">
                <a:effectLst/>
              </a:rPr>
              <a:t> </a:t>
            </a:r>
            <a:r>
              <a:rPr lang="en-US" sz="2400" dirty="0">
                <a:effectLst/>
              </a:rPr>
              <a:t>(Gb 1,1), </a:t>
            </a:r>
            <a:r>
              <a:rPr lang="en-US" sz="2400" dirty="0" err="1">
                <a:effectLst/>
              </a:rPr>
              <a:t>mentre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là</a:t>
            </a:r>
            <a:r>
              <a:rPr lang="en-US" sz="2400" dirty="0">
                <a:effectLst/>
              </a:rPr>
              <a:t> [in </a:t>
            </a:r>
            <a:r>
              <a:rPr lang="en-US" sz="2400" i="1" dirty="0">
                <a:effectLst/>
              </a:rPr>
              <a:t>Numeri</a:t>
            </a:r>
            <a:r>
              <a:rPr lang="en-US" sz="2400" dirty="0">
                <a:effectLst/>
              </a:rPr>
              <a:t>] è </a:t>
            </a:r>
            <a:r>
              <a:rPr lang="en-US" sz="2400" dirty="0" err="1">
                <a:effectLst/>
              </a:rPr>
              <a:t>scritto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Se vi </a:t>
            </a:r>
            <a:r>
              <a:rPr lang="en-US" sz="2400" i="1" dirty="0" err="1">
                <a:effectLst/>
              </a:rPr>
              <a:t>siano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alberi</a:t>
            </a:r>
            <a:r>
              <a:rPr lang="en-US" sz="2400" i="1" dirty="0">
                <a:effectLst/>
              </a:rPr>
              <a:t> </a:t>
            </a:r>
            <a:r>
              <a:rPr lang="en-US" sz="2400" dirty="0">
                <a:effectLst/>
              </a:rPr>
              <a:t>(</a:t>
            </a:r>
            <a:r>
              <a:rPr lang="en-US" sz="2400" i="1" dirty="0">
                <a:effectLst/>
              </a:rPr>
              <a:t>‘</a:t>
            </a:r>
            <a:r>
              <a:rPr lang="en-US" sz="2400" i="1" dirty="0" err="1">
                <a:effectLst/>
              </a:rPr>
              <a:t>etz</a:t>
            </a:r>
            <a:r>
              <a:rPr lang="en-US" sz="2400" dirty="0">
                <a:effectLst/>
              </a:rPr>
              <a:t>) </a:t>
            </a:r>
            <a:r>
              <a:rPr lang="en-US" sz="2400" i="1" dirty="0">
                <a:effectLst/>
              </a:rPr>
              <a:t>o no </a:t>
            </a:r>
            <a:r>
              <a:rPr lang="en-US" sz="2400" dirty="0">
                <a:effectLst/>
              </a:rPr>
              <a:t>(Nm 13,20). In </a:t>
            </a:r>
            <a:r>
              <a:rPr lang="en-US" sz="2400" dirty="0" err="1">
                <a:effectLst/>
              </a:rPr>
              <a:t>che</a:t>
            </a:r>
            <a:r>
              <a:rPr lang="en-US" sz="2400" dirty="0">
                <a:effectLst/>
              </a:rPr>
              <a:t> modo [I due termini] </a:t>
            </a:r>
            <a:r>
              <a:rPr lang="en-US" sz="2400" dirty="0" err="1">
                <a:effectLst/>
              </a:rPr>
              <a:t>sono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simili</a:t>
            </a:r>
            <a:r>
              <a:rPr lang="en-US" sz="2400" dirty="0">
                <a:effectLst/>
              </a:rPr>
              <a:t>? </a:t>
            </a:r>
            <a:r>
              <a:rPr lang="en-US" sz="2400" dirty="0" err="1">
                <a:effectLst/>
              </a:rPr>
              <a:t>Lì</a:t>
            </a:r>
            <a:r>
              <a:rPr lang="en-US" sz="2400" dirty="0">
                <a:effectLst/>
              </a:rPr>
              <a:t> è </a:t>
            </a:r>
            <a:r>
              <a:rPr lang="en-US" sz="2400" dirty="0" err="1">
                <a:effectLst/>
              </a:rPr>
              <a:t>scritto</a:t>
            </a:r>
            <a:r>
              <a:rPr lang="en-US" sz="2400" dirty="0">
                <a:effectLst/>
              </a:rPr>
              <a:t> ‘</a:t>
            </a:r>
            <a:r>
              <a:rPr lang="en-US" sz="2400" i="1" dirty="0">
                <a:effectLst/>
              </a:rPr>
              <a:t>Utz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là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‘</a:t>
            </a:r>
            <a:r>
              <a:rPr lang="en-US" sz="2400" i="1" dirty="0" err="1">
                <a:effectLst/>
              </a:rPr>
              <a:t>etz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Questo</a:t>
            </a:r>
            <a:r>
              <a:rPr lang="en-US" sz="2400" dirty="0">
                <a:effectLst/>
              </a:rPr>
              <a:t> è </a:t>
            </a:r>
            <a:r>
              <a:rPr lang="en-US" sz="2400" dirty="0" err="1">
                <a:effectLst/>
              </a:rPr>
              <a:t>ciò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che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Mosè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disse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agli</a:t>
            </a:r>
            <a:r>
              <a:rPr lang="en-US" sz="2400" dirty="0">
                <a:effectLst/>
              </a:rPr>
              <a:t> [</a:t>
            </a:r>
            <a:r>
              <a:rPr lang="en-US" sz="2400" dirty="0" err="1">
                <a:effectLst/>
              </a:rPr>
              <a:t>esploratori</a:t>
            </a:r>
            <a:r>
              <a:rPr lang="en-US" sz="2400" dirty="0">
                <a:effectLst/>
              </a:rPr>
              <a:t>] </a:t>
            </a:r>
            <a:r>
              <a:rPr lang="en-US" sz="2400" dirty="0" err="1">
                <a:effectLst/>
              </a:rPr>
              <a:t>israeliti</a:t>
            </a:r>
            <a:r>
              <a:rPr lang="en-US" sz="2400" dirty="0">
                <a:effectLst/>
              </a:rPr>
              <a:t>: “</a:t>
            </a:r>
            <a:r>
              <a:rPr lang="en-US" sz="2400" dirty="0" err="1">
                <a:effectLst/>
              </a:rPr>
              <a:t>C’è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ancora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quell’uomo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cui anni </a:t>
            </a:r>
            <a:r>
              <a:rPr lang="en-US" sz="2400" dirty="0" err="1">
                <a:effectLst/>
              </a:rPr>
              <a:t>sono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lunghi</a:t>
            </a:r>
            <a:r>
              <a:rPr lang="en-US" sz="2400" dirty="0">
                <a:effectLst/>
              </a:rPr>
              <a:t> come un </a:t>
            </a:r>
            <a:r>
              <a:rPr lang="en-US" sz="2400" dirty="0" err="1">
                <a:effectLst/>
              </a:rPr>
              <a:t>albero</a:t>
            </a:r>
            <a:r>
              <a:rPr lang="en-US" sz="2400" dirty="0">
                <a:effectLst/>
              </a:rPr>
              <a:t> (‘</a:t>
            </a:r>
            <a:r>
              <a:rPr lang="en-US" sz="2400" i="1" dirty="0" err="1">
                <a:effectLst/>
              </a:rPr>
              <a:t>etz</a:t>
            </a:r>
            <a:r>
              <a:rPr lang="en-US" sz="2400" dirty="0">
                <a:effectLst/>
              </a:rPr>
              <a:t>), e </a:t>
            </a:r>
            <a:r>
              <a:rPr lang="en-US" sz="2400" dirty="0" err="1">
                <a:effectLst/>
              </a:rPr>
              <a:t>che</a:t>
            </a:r>
            <a:r>
              <a:rPr lang="en-US" sz="2400" dirty="0">
                <a:effectLst/>
              </a:rPr>
              <a:t> come un </a:t>
            </a:r>
            <a:r>
              <a:rPr lang="en-US" sz="2400" dirty="0" err="1">
                <a:effectLst/>
              </a:rPr>
              <a:t>albero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vigila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sulla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generazione</a:t>
            </a:r>
            <a:r>
              <a:rPr lang="en-US" sz="2400" dirty="0">
                <a:effectLst/>
              </a:rPr>
              <a:t>?”.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360F44C-7262-4C24-B0AA-12BCE6439856}"/>
              </a:ext>
            </a:extLst>
          </p:cNvPr>
          <p:cNvSpPr txBox="1"/>
          <p:nvPr/>
        </p:nvSpPr>
        <p:spPr>
          <a:xfrm>
            <a:off x="139700" y="203200"/>
            <a:ext cx="189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Jan</a:t>
            </a:r>
            <a:r>
              <a:rPr lang="it-IT" dirty="0"/>
              <a:t> </a:t>
            </a:r>
            <a:r>
              <a:rPr lang="it-IT" dirty="0" err="1"/>
              <a:t>Lievens</a:t>
            </a:r>
            <a:r>
              <a:rPr lang="it-IT" dirty="0"/>
              <a:t> (1631)</a:t>
            </a:r>
          </a:p>
        </p:txBody>
      </p:sp>
    </p:spTree>
    <p:extLst>
      <p:ext uri="{BB962C8B-B14F-4D97-AF65-F5344CB8AC3E}">
        <p14:creationId xmlns:p14="http://schemas.microsoft.com/office/powerpoint/2010/main" val="1731976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Jan Lievens: Job">
            <a:extLst>
              <a:ext uri="{FF2B5EF4-FFF2-40B4-BE49-F238E27FC236}">
                <a16:creationId xmlns:a16="http://schemas.microsoft.com/office/drawing/2014/main" id="{4758E5AF-BECA-4395-B305-6514A5086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36FF39-E1A3-4E77-B79E-84BE2D2A0F9D}"/>
              </a:ext>
            </a:extLst>
          </p:cNvPr>
          <p:cNvSpPr txBox="1"/>
          <p:nvPr/>
        </p:nvSpPr>
        <p:spPr>
          <a:xfrm>
            <a:off x="6172782" y="203200"/>
            <a:ext cx="5956300" cy="322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nostri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Maestri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sedeva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cospetto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Rabbi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Shemu’el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bar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Nachmani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sedeva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era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esistito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non era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piuttosto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trattava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un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racconto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parabola (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mashal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[Rabbi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Shemu’el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bar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Nachmani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replicò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“Circa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il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versetto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Viveva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terra di ‘Utz un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uomo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chiamato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Ma se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così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povero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aveva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nulla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non una sola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pecorella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piccina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egli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aveva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comprato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(2Sam 12,3)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esistette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davvero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Anzi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un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racconto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parabola, e [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così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qui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un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racconto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parabola. Ma se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così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perché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menzionare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il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il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della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città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360F44C-7262-4C24-B0AA-12BCE6439856}"/>
              </a:ext>
            </a:extLst>
          </p:cNvPr>
          <p:cNvSpPr txBox="1"/>
          <p:nvPr/>
        </p:nvSpPr>
        <p:spPr>
          <a:xfrm>
            <a:off x="139700" y="203200"/>
            <a:ext cx="189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Jan</a:t>
            </a:r>
            <a:r>
              <a:rPr lang="it-IT" dirty="0"/>
              <a:t> </a:t>
            </a:r>
            <a:r>
              <a:rPr lang="it-IT" dirty="0" err="1"/>
              <a:t>Lievens</a:t>
            </a:r>
            <a:r>
              <a:rPr lang="it-IT" dirty="0"/>
              <a:t> (1631)</a:t>
            </a:r>
          </a:p>
        </p:txBody>
      </p:sp>
    </p:spTree>
    <p:extLst>
      <p:ext uri="{BB962C8B-B14F-4D97-AF65-F5344CB8AC3E}">
        <p14:creationId xmlns:p14="http://schemas.microsoft.com/office/powerpoint/2010/main" val="1247375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 Bartolommeo: Job">
            <a:extLst>
              <a:ext uri="{FF2B5EF4-FFF2-40B4-BE49-F238E27FC236}">
                <a16:creationId xmlns:a16="http://schemas.microsoft.com/office/drawing/2014/main" id="{5677C661-190F-43D7-98D2-65784A08B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r="6722"/>
          <a:stretch/>
        </p:blipFill>
        <p:spPr bwMode="auto">
          <a:xfrm>
            <a:off x="8636795" y="0"/>
            <a:ext cx="35552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511EF8-FD44-4DAB-8D98-BB0438DC8AFA}"/>
              </a:ext>
            </a:extLst>
          </p:cNvPr>
          <p:cNvSpPr txBox="1"/>
          <p:nvPr/>
        </p:nvSpPr>
        <p:spPr>
          <a:xfrm>
            <a:off x="152400" y="149224"/>
            <a:ext cx="8267700" cy="639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Rabbi </a:t>
            </a:r>
            <a:r>
              <a:rPr lang="en-US" sz="2400" dirty="0" err="1">
                <a:effectLst/>
              </a:rPr>
              <a:t>Yochanan</a:t>
            </a:r>
            <a:r>
              <a:rPr lang="en-US" sz="2400" dirty="0">
                <a:effectLst/>
              </a:rPr>
              <a:t> e Rabbi </a:t>
            </a:r>
            <a:r>
              <a:rPr lang="en-US" sz="2400" dirty="0" err="1">
                <a:effectLst/>
              </a:rPr>
              <a:t>El‘azar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dicono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entrambi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che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Giobbe</a:t>
            </a:r>
            <a:r>
              <a:rPr lang="en-US" sz="2400" dirty="0">
                <a:effectLst/>
              </a:rPr>
              <a:t> fu uno di </a:t>
            </a:r>
            <a:r>
              <a:rPr lang="en-US" sz="2400" dirty="0" err="1">
                <a:effectLst/>
              </a:rPr>
              <a:t>quelli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che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rientrarono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dall’esilio</a:t>
            </a:r>
            <a:r>
              <a:rPr lang="en-US" sz="2400" dirty="0">
                <a:effectLst/>
              </a:rPr>
              <a:t> e </a:t>
            </a:r>
            <a:r>
              <a:rPr lang="en-US" sz="2400" dirty="0" err="1">
                <a:effectLst/>
              </a:rPr>
              <a:t>che</a:t>
            </a:r>
            <a:r>
              <a:rPr lang="en-US" sz="2400" dirty="0">
                <a:effectLst/>
              </a:rPr>
              <a:t> la </a:t>
            </a:r>
            <a:r>
              <a:rPr lang="en-US" sz="2400" dirty="0" err="1">
                <a:effectLst/>
              </a:rPr>
              <a:t>sua</a:t>
            </a:r>
            <a:r>
              <a:rPr lang="en-US" sz="2400" dirty="0">
                <a:effectLst/>
              </a:rPr>
              <a:t> casa di studio (</a:t>
            </a:r>
            <a:r>
              <a:rPr lang="en-US" sz="2400" i="1" dirty="0">
                <a:effectLst/>
              </a:rPr>
              <a:t>bet </a:t>
            </a:r>
            <a:r>
              <a:rPr lang="en-US" sz="2400" i="1" dirty="0" err="1">
                <a:effectLst/>
              </a:rPr>
              <a:t>midrasho</a:t>
            </a:r>
            <a:r>
              <a:rPr lang="en-US" sz="2400" dirty="0">
                <a:effectLst/>
              </a:rPr>
              <a:t>) era a </a:t>
            </a:r>
            <a:r>
              <a:rPr lang="en-US" sz="2400" dirty="0" err="1">
                <a:effectLst/>
              </a:rPr>
              <a:t>Tiberiade</a:t>
            </a:r>
            <a:r>
              <a:rPr lang="en-US" sz="2400" dirty="0">
                <a:effectLst/>
              </a:rPr>
              <a:t>. A </a:t>
            </a:r>
            <a:r>
              <a:rPr lang="en-US" sz="2400" dirty="0" err="1">
                <a:effectLst/>
              </a:rPr>
              <a:t>ciò</a:t>
            </a:r>
            <a:r>
              <a:rPr lang="en-US" sz="2400" dirty="0">
                <a:effectLst/>
              </a:rPr>
              <a:t> [</a:t>
            </a:r>
            <a:r>
              <a:rPr lang="en-US" sz="2400" dirty="0" err="1">
                <a:effectLst/>
              </a:rPr>
              <a:t>taluni</a:t>
            </a:r>
            <a:r>
              <a:rPr lang="en-US" sz="2400" dirty="0">
                <a:effectLst/>
              </a:rPr>
              <a:t>] </a:t>
            </a:r>
            <a:r>
              <a:rPr lang="en-US" sz="2400" dirty="0" err="1">
                <a:effectLst/>
              </a:rPr>
              <a:t>contrappongono</a:t>
            </a:r>
            <a:r>
              <a:rPr lang="en-US" sz="2400" dirty="0">
                <a:effectLst/>
              </a:rPr>
              <a:t> [</a:t>
            </a:r>
            <a:r>
              <a:rPr lang="en-US" sz="2400" dirty="0" err="1">
                <a:effectLst/>
              </a:rPr>
              <a:t>l’idea</a:t>
            </a:r>
            <a:r>
              <a:rPr lang="en-US" sz="2400" dirty="0">
                <a:effectLst/>
              </a:rPr>
              <a:t>] </a:t>
            </a:r>
            <a:r>
              <a:rPr lang="en-US" sz="2400" dirty="0" err="1">
                <a:effectLst/>
              </a:rPr>
              <a:t>che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gli</a:t>
            </a:r>
            <a:r>
              <a:rPr lang="en-US" sz="2400" dirty="0">
                <a:effectLst/>
              </a:rPr>
              <a:t> anni di </a:t>
            </a:r>
            <a:r>
              <a:rPr lang="en-US" sz="2400" dirty="0" err="1">
                <a:effectLst/>
              </a:rPr>
              <a:t>Giobbe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estesero</a:t>
            </a:r>
            <a:r>
              <a:rPr lang="en-US" sz="2400" dirty="0">
                <a:effectLst/>
              </a:rPr>
              <a:t> da </a:t>
            </a:r>
            <a:r>
              <a:rPr lang="en-US" sz="2400" dirty="0" err="1">
                <a:effectLst/>
              </a:rPr>
              <a:t>quando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israeliti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entrarono</a:t>
            </a:r>
            <a:r>
              <a:rPr lang="en-US" sz="2400" dirty="0">
                <a:effectLst/>
              </a:rPr>
              <a:t> in </a:t>
            </a:r>
            <a:r>
              <a:rPr lang="en-US" sz="2400" dirty="0" err="1">
                <a:effectLst/>
              </a:rPr>
              <a:t>Egitto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fino</a:t>
            </a:r>
            <a:r>
              <a:rPr lang="en-US" sz="2400" dirty="0">
                <a:effectLst/>
              </a:rPr>
              <a:t> a </a:t>
            </a:r>
            <a:r>
              <a:rPr lang="en-US" sz="2400" dirty="0" err="1">
                <a:effectLst/>
              </a:rPr>
              <a:t>quando</a:t>
            </a:r>
            <a:r>
              <a:rPr lang="en-US" sz="2400" dirty="0">
                <a:effectLst/>
              </a:rPr>
              <a:t> ne </a:t>
            </a:r>
            <a:r>
              <a:rPr lang="en-US" sz="2400" dirty="0" err="1">
                <a:effectLst/>
              </a:rPr>
              <a:t>uscirono</a:t>
            </a:r>
            <a:r>
              <a:rPr lang="en-US" sz="2400" dirty="0">
                <a:effectLst/>
              </a:rPr>
              <a:t>. Ma </a:t>
            </a:r>
            <a:r>
              <a:rPr lang="en-US" sz="2400" dirty="0" err="1">
                <a:effectLst/>
              </a:rPr>
              <a:t>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può</a:t>
            </a:r>
            <a:r>
              <a:rPr lang="en-US" sz="2400" dirty="0">
                <a:effectLst/>
              </a:rPr>
              <a:t> dire </a:t>
            </a:r>
            <a:r>
              <a:rPr lang="en-US" sz="2400" dirty="0" err="1">
                <a:effectLst/>
              </a:rPr>
              <a:t>che</a:t>
            </a:r>
            <a:r>
              <a:rPr lang="en-US" sz="2400" dirty="0">
                <a:effectLst/>
              </a:rPr>
              <a:t> [</a:t>
            </a:r>
            <a:r>
              <a:rPr lang="en-US" sz="2400" dirty="0" err="1">
                <a:effectLst/>
              </a:rPr>
              <a:t>durarono</a:t>
            </a:r>
            <a:r>
              <a:rPr lang="en-US" sz="2400" dirty="0">
                <a:effectLst/>
              </a:rPr>
              <a:t> </a:t>
            </a:r>
            <a:r>
              <a:rPr lang="en-US" sz="2400" i="1" dirty="0" err="1">
                <a:effectLst/>
              </a:rPr>
              <a:t>altrettanto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quanto</a:t>
            </a:r>
            <a:r>
              <a:rPr lang="en-US" sz="2400" i="1" dirty="0">
                <a:effectLst/>
              </a:rPr>
              <a:t> </a:t>
            </a:r>
            <a:r>
              <a:rPr lang="en-US" sz="2400" dirty="0" err="1">
                <a:effectLst/>
              </a:rPr>
              <a:t>gli</a:t>
            </a:r>
            <a:r>
              <a:rPr lang="en-US" sz="2400" dirty="0">
                <a:effectLst/>
              </a:rPr>
              <a:t> anni </a:t>
            </a:r>
            <a:r>
              <a:rPr lang="en-US" sz="2400" dirty="0" err="1">
                <a:effectLst/>
              </a:rPr>
              <a:t>che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intercorsero</a:t>
            </a:r>
            <a:r>
              <a:rPr lang="en-US" sz="2400" dirty="0">
                <a:effectLst/>
              </a:rPr>
              <a:t>] da </a:t>
            </a:r>
            <a:r>
              <a:rPr lang="en-US" sz="2400" dirty="0" err="1">
                <a:effectLst/>
              </a:rPr>
              <a:t>quando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israeliti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entrarono</a:t>
            </a:r>
            <a:r>
              <a:rPr lang="en-US" sz="2400" dirty="0">
                <a:effectLst/>
              </a:rPr>
              <a:t> in </a:t>
            </a:r>
            <a:r>
              <a:rPr lang="en-US" sz="2400" dirty="0" err="1">
                <a:effectLst/>
              </a:rPr>
              <a:t>Egitto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fino</a:t>
            </a:r>
            <a:r>
              <a:rPr lang="en-US" sz="2400" dirty="0">
                <a:effectLst/>
              </a:rPr>
              <a:t> a </a:t>
            </a:r>
            <a:r>
              <a:rPr lang="en-US" sz="2400" dirty="0" err="1">
                <a:effectLst/>
              </a:rPr>
              <a:t>quando</a:t>
            </a:r>
            <a:r>
              <a:rPr lang="en-US" sz="2400" dirty="0">
                <a:effectLst/>
              </a:rPr>
              <a:t> ne </a:t>
            </a:r>
            <a:r>
              <a:rPr lang="en-US" sz="2400" dirty="0" err="1">
                <a:effectLst/>
              </a:rPr>
              <a:t>uscirono</a:t>
            </a:r>
            <a:r>
              <a:rPr lang="en-US" sz="2400" dirty="0">
                <a:effectLst/>
              </a:rPr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A </a:t>
            </a:r>
            <a:r>
              <a:rPr lang="en-US" sz="2400" dirty="0" err="1">
                <a:effectLst/>
              </a:rPr>
              <a:t>ciò</a:t>
            </a:r>
            <a:r>
              <a:rPr lang="en-US" sz="2400" dirty="0">
                <a:effectLst/>
              </a:rPr>
              <a:t> [</a:t>
            </a:r>
            <a:r>
              <a:rPr lang="en-US" sz="2400" dirty="0" err="1">
                <a:effectLst/>
              </a:rPr>
              <a:t>taluni</a:t>
            </a:r>
            <a:r>
              <a:rPr lang="en-US" sz="2400" dirty="0">
                <a:effectLst/>
              </a:rPr>
              <a:t>] </a:t>
            </a:r>
            <a:r>
              <a:rPr lang="en-US" sz="2400" dirty="0" err="1">
                <a:effectLst/>
              </a:rPr>
              <a:t>contrappongono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che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sette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profeti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profetizzarono</a:t>
            </a:r>
            <a:r>
              <a:rPr lang="en-US" sz="2400" dirty="0">
                <a:effectLst/>
              </a:rPr>
              <a:t> alle </a:t>
            </a:r>
            <a:r>
              <a:rPr lang="en-US" sz="2400" dirty="0" err="1">
                <a:effectLst/>
              </a:rPr>
              <a:t>nazioni</a:t>
            </a:r>
            <a:r>
              <a:rPr lang="en-US" sz="2400" dirty="0">
                <a:effectLst/>
              </a:rPr>
              <a:t> del mondo, e </a:t>
            </a:r>
            <a:r>
              <a:rPr lang="en-US" sz="2400" dirty="0" err="1">
                <a:effectLst/>
              </a:rPr>
              <a:t>cioè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questi</a:t>
            </a:r>
            <a:r>
              <a:rPr lang="en-US" sz="2400" dirty="0">
                <a:effectLst/>
              </a:rPr>
              <a:t>: Balaam e </a:t>
            </a:r>
            <a:r>
              <a:rPr lang="en-US" sz="2400" dirty="0" err="1">
                <a:effectLst/>
              </a:rPr>
              <a:t>suo</a:t>
            </a:r>
            <a:r>
              <a:rPr lang="en-US" sz="2400" dirty="0">
                <a:effectLst/>
              </a:rPr>
              <a:t> padre, </a:t>
            </a:r>
            <a:r>
              <a:rPr lang="en-US" sz="2400" dirty="0" err="1">
                <a:effectLst/>
              </a:rPr>
              <a:t>Giobbe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Elifaz</a:t>
            </a:r>
            <a:r>
              <a:rPr lang="en-US" sz="2400" dirty="0">
                <a:effectLst/>
              </a:rPr>
              <a:t> il </a:t>
            </a:r>
            <a:r>
              <a:rPr lang="en-US" sz="2400" dirty="0" err="1">
                <a:effectLst/>
              </a:rPr>
              <a:t>Temanita</a:t>
            </a:r>
            <a:r>
              <a:rPr lang="en-US" sz="2400" dirty="0">
                <a:effectLst/>
              </a:rPr>
              <a:t>, Bildad il </a:t>
            </a:r>
            <a:r>
              <a:rPr lang="en-US" sz="2400" dirty="0" err="1">
                <a:effectLst/>
              </a:rPr>
              <a:t>Suchita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Zofar</a:t>
            </a:r>
            <a:r>
              <a:rPr lang="en-US" sz="2400" dirty="0">
                <a:effectLst/>
              </a:rPr>
              <a:t> il </a:t>
            </a:r>
            <a:r>
              <a:rPr lang="en-US" sz="2400" dirty="0" err="1">
                <a:effectLst/>
              </a:rPr>
              <a:t>Naamatita</a:t>
            </a:r>
            <a:r>
              <a:rPr lang="en-US" sz="2400" dirty="0">
                <a:effectLst/>
              </a:rPr>
              <a:t> ed Elihu </a:t>
            </a:r>
            <a:r>
              <a:rPr lang="en-US" sz="2400" dirty="0" err="1">
                <a:effectLst/>
              </a:rPr>
              <a:t>figlio</a:t>
            </a:r>
            <a:r>
              <a:rPr lang="en-US" sz="2400" dirty="0">
                <a:effectLst/>
              </a:rPr>
              <a:t> di </a:t>
            </a:r>
            <a:r>
              <a:rPr lang="en-US" sz="2400" dirty="0" err="1">
                <a:effectLst/>
              </a:rPr>
              <a:t>Barachel</a:t>
            </a:r>
            <a:r>
              <a:rPr lang="en-US" sz="2400" dirty="0">
                <a:effectLst/>
              </a:rPr>
              <a:t> il </a:t>
            </a:r>
            <a:r>
              <a:rPr lang="en-US" sz="2400" dirty="0" err="1">
                <a:effectLst/>
              </a:rPr>
              <a:t>Buzita</a:t>
            </a:r>
            <a:r>
              <a:rPr lang="en-US" sz="2400" dirty="0">
                <a:effectLst/>
              </a:rPr>
              <a:t>. Ma </a:t>
            </a:r>
            <a:r>
              <a:rPr lang="en-US" sz="2400" dirty="0" err="1">
                <a:effectLst/>
              </a:rPr>
              <a:t>lui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replicò</a:t>
            </a:r>
            <a:r>
              <a:rPr lang="en-US" sz="2400" dirty="0">
                <a:effectLst/>
              </a:rPr>
              <a:t>: “E secondo la </a:t>
            </a:r>
            <a:r>
              <a:rPr lang="en-US" sz="2400" dirty="0" err="1">
                <a:effectLst/>
              </a:rPr>
              <a:t>tua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interpretazione</a:t>
            </a:r>
            <a:r>
              <a:rPr lang="en-US" sz="2400" dirty="0">
                <a:effectLst/>
              </a:rPr>
              <a:t> Elihu </a:t>
            </a:r>
            <a:r>
              <a:rPr lang="en-US" sz="2400" dirty="0" err="1">
                <a:effectLst/>
              </a:rPr>
              <a:t>figlio</a:t>
            </a:r>
            <a:r>
              <a:rPr lang="en-US" sz="2400" dirty="0">
                <a:effectLst/>
              </a:rPr>
              <a:t> di </a:t>
            </a:r>
            <a:r>
              <a:rPr lang="en-US" sz="2400" dirty="0" err="1">
                <a:effectLst/>
              </a:rPr>
              <a:t>Barachel</a:t>
            </a:r>
            <a:r>
              <a:rPr lang="en-US" sz="2400" dirty="0">
                <a:effectLst/>
              </a:rPr>
              <a:t> non era un </a:t>
            </a:r>
            <a:r>
              <a:rPr lang="en-US" sz="2400" dirty="0" err="1">
                <a:effectLst/>
              </a:rPr>
              <a:t>israelita</a:t>
            </a:r>
            <a:r>
              <a:rPr lang="en-US" sz="2400" dirty="0">
                <a:effectLst/>
              </a:rPr>
              <a:t>? Ma non è </a:t>
            </a:r>
            <a:r>
              <a:rPr lang="en-US" sz="2400" dirty="0" err="1">
                <a:effectLst/>
              </a:rPr>
              <a:t>forse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scritto</a:t>
            </a:r>
            <a:r>
              <a:rPr lang="en-US" sz="2400" dirty="0">
                <a:effectLst/>
              </a:rPr>
              <a:t> </a:t>
            </a:r>
            <a:r>
              <a:rPr lang="en-US" sz="2400" i="1" dirty="0">
                <a:effectLst/>
              </a:rPr>
              <a:t>Della </a:t>
            </a:r>
            <a:r>
              <a:rPr lang="en-US" sz="2400" i="1" dirty="0" err="1">
                <a:effectLst/>
              </a:rPr>
              <a:t>famiglia</a:t>
            </a:r>
            <a:r>
              <a:rPr lang="en-US" sz="2400" i="1" dirty="0">
                <a:effectLst/>
              </a:rPr>
              <a:t> di Ram</a:t>
            </a:r>
            <a:r>
              <a:rPr lang="en-US" sz="2400" dirty="0">
                <a:effectLst/>
              </a:rPr>
              <a:t> (32,2)?” </a:t>
            </a:r>
            <a:r>
              <a:rPr lang="en-US" sz="2400" dirty="0" err="1">
                <a:effectLst/>
              </a:rPr>
              <a:t>Piuttosto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egli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profetizzò</a:t>
            </a:r>
            <a:r>
              <a:rPr lang="en-US" sz="2400" dirty="0">
                <a:effectLst/>
              </a:rPr>
              <a:t> alle </a:t>
            </a:r>
            <a:r>
              <a:rPr lang="en-US" sz="2400" dirty="0" err="1">
                <a:effectLst/>
              </a:rPr>
              <a:t>nazioni</a:t>
            </a:r>
            <a:r>
              <a:rPr lang="en-US" sz="2400" dirty="0">
                <a:effectLst/>
              </a:rPr>
              <a:t> del mondo, e </a:t>
            </a:r>
            <a:r>
              <a:rPr lang="en-US" sz="2400" dirty="0" err="1">
                <a:effectLst/>
              </a:rPr>
              <a:t>analogamente</a:t>
            </a:r>
            <a:r>
              <a:rPr lang="en-US" sz="2400" dirty="0">
                <a:effectLst/>
              </a:rPr>
              <a:t> [</a:t>
            </a:r>
            <a:r>
              <a:rPr lang="en-US" sz="2400" dirty="0" err="1">
                <a:effectLst/>
              </a:rPr>
              <a:t>anche</a:t>
            </a:r>
            <a:r>
              <a:rPr lang="en-US" sz="2400" dirty="0">
                <a:effectLst/>
              </a:rPr>
              <a:t>] </a:t>
            </a:r>
            <a:r>
              <a:rPr lang="en-US" sz="2400" dirty="0" err="1">
                <a:effectLst/>
              </a:rPr>
              <a:t>Giobbe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profetizzò</a:t>
            </a:r>
            <a:r>
              <a:rPr lang="en-US" sz="2400" dirty="0">
                <a:effectLst/>
              </a:rPr>
              <a:t> alle </a:t>
            </a:r>
            <a:r>
              <a:rPr lang="en-US" sz="2400" dirty="0" err="1">
                <a:effectLst/>
              </a:rPr>
              <a:t>nazioni</a:t>
            </a:r>
            <a:r>
              <a:rPr lang="en-US" sz="2400" dirty="0">
                <a:effectLst/>
              </a:rPr>
              <a:t> del mondo. Ma </a:t>
            </a:r>
            <a:r>
              <a:rPr lang="en-US" sz="2400" dirty="0" err="1">
                <a:effectLst/>
              </a:rPr>
              <a:t>forse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che</a:t>
            </a:r>
            <a:r>
              <a:rPr lang="en-US" sz="2400" dirty="0">
                <a:effectLst/>
              </a:rPr>
              <a:t> non tutti [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profeti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israeliti</a:t>
            </a:r>
            <a:r>
              <a:rPr lang="en-US" sz="2400" dirty="0">
                <a:effectLst/>
              </a:rPr>
              <a:t>] </a:t>
            </a:r>
            <a:r>
              <a:rPr lang="en-US" sz="2400" dirty="0" err="1">
                <a:effectLst/>
              </a:rPr>
              <a:t>profetizzarono</a:t>
            </a:r>
            <a:r>
              <a:rPr lang="en-US" sz="2400" dirty="0">
                <a:effectLst/>
              </a:rPr>
              <a:t> alle </a:t>
            </a:r>
            <a:r>
              <a:rPr lang="en-US" sz="2400" dirty="0" err="1">
                <a:effectLst/>
              </a:rPr>
              <a:t>nazioni</a:t>
            </a:r>
            <a:r>
              <a:rPr lang="en-US" sz="2400" dirty="0">
                <a:effectLst/>
              </a:rPr>
              <a:t> del mondo? In </a:t>
            </a:r>
            <a:r>
              <a:rPr lang="en-US" sz="2400" dirty="0" err="1">
                <a:effectLst/>
              </a:rPr>
              <a:t>questo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caso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però</a:t>
            </a:r>
            <a:r>
              <a:rPr lang="en-US" sz="2400" dirty="0">
                <a:effectLst/>
              </a:rPr>
              <a:t> la </a:t>
            </a:r>
            <a:r>
              <a:rPr lang="en-US" sz="2400" dirty="0" err="1">
                <a:effectLst/>
              </a:rPr>
              <a:t>parte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essenziale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delle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loro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profezie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riguardava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Israele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mentre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nell’altro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caso</a:t>
            </a:r>
            <a:r>
              <a:rPr lang="en-US" sz="2400" dirty="0">
                <a:effectLst/>
              </a:rPr>
              <a:t> [di </a:t>
            </a:r>
            <a:r>
              <a:rPr lang="en-US" sz="2400" dirty="0" err="1">
                <a:effectLst/>
              </a:rPr>
              <a:t>quei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sette</a:t>
            </a:r>
            <a:r>
              <a:rPr lang="en-US" sz="2400" dirty="0">
                <a:effectLst/>
              </a:rPr>
              <a:t>] la </a:t>
            </a:r>
            <a:r>
              <a:rPr lang="en-US" sz="2400" dirty="0" err="1">
                <a:effectLst/>
              </a:rPr>
              <a:t>parte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essenziale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delle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loro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profezie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riguardava</a:t>
            </a:r>
            <a:r>
              <a:rPr lang="en-US" sz="2400" dirty="0">
                <a:effectLst/>
              </a:rPr>
              <a:t> le </a:t>
            </a:r>
            <a:r>
              <a:rPr lang="en-US" sz="2400" dirty="0" err="1">
                <a:effectLst/>
              </a:rPr>
              <a:t>nazioni</a:t>
            </a:r>
            <a:r>
              <a:rPr lang="en-US" sz="2400" dirty="0">
                <a:effectLst/>
              </a:rPr>
              <a:t> del mondo.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BA80AD-F15E-44D1-834E-15F3572ABA57}"/>
              </a:ext>
            </a:extLst>
          </p:cNvPr>
          <p:cNvSpPr txBox="1"/>
          <p:nvPr/>
        </p:nvSpPr>
        <p:spPr>
          <a:xfrm>
            <a:off x="9344041" y="0"/>
            <a:ext cx="280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Fra </a:t>
            </a:r>
            <a:r>
              <a:rPr lang="it-IT" dirty="0" err="1">
                <a:solidFill>
                  <a:schemeClr val="bg1"/>
                </a:solidFill>
              </a:rPr>
              <a:t>Bartolommeo</a:t>
            </a:r>
            <a:r>
              <a:rPr lang="it-IT" dirty="0">
                <a:solidFill>
                  <a:schemeClr val="bg1"/>
                </a:solidFill>
              </a:rPr>
              <a:t> (ca. 1516)</a:t>
            </a:r>
          </a:p>
        </p:txBody>
      </p:sp>
    </p:spTree>
    <p:extLst>
      <p:ext uri="{BB962C8B-B14F-4D97-AF65-F5344CB8AC3E}">
        <p14:creationId xmlns:p14="http://schemas.microsoft.com/office/powerpoint/2010/main" val="385707997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 Bartolommeo: Job">
            <a:extLst>
              <a:ext uri="{FF2B5EF4-FFF2-40B4-BE49-F238E27FC236}">
                <a16:creationId xmlns:a16="http://schemas.microsoft.com/office/drawing/2014/main" id="{5677C661-190F-43D7-98D2-65784A08B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r="6722"/>
          <a:stretch/>
        </p:blipFill>
        <p:spPr bwMode="auto">
          <a:xfrm>
            <a:off x="8636795" y="0"/>
            <a:ext cx="35552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511EF8-FD44-4DAB-8D98-BB0438DC8AFA}"/>
              </a:ext>
            </a:extLst>
          </p:cNvPr>
          <p:cNvSpPr txBox="1"/>
          <p:nvPr/>
        </p:nvSpPr>
        <p:spPr>
          <a:xfrm>
            <a:off x="46486" y="159266"/>
            <a:ext cx="8543823" cy="6391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ciò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taluni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obiettano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[la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tradizione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fu un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nazioni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mondo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chiamava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era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venuto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mondo per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altro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ricevere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ricompensa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il Santo,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Benedetto,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portò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addosso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tormenti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cominciò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imprecare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bestemmiare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[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sicché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il Santo,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Benedetto,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raddoppiò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ricompensa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mondo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così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espellerlo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dal mondo a venire.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un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argomento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tannaiti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Infatti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detto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tannaitico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[extra-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mishnico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insegna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Rabbi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El‘azar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dice: “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tempi in cui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erano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carica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Giudici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visto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detto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Ecco, </a:t>
            </a:r>
            <a:r>
              <a:rPr lang="en-US" sz="23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tutti lo </a:t>
            </a:r>
            <a:r>
              <a:rPr lang="en-US" sz="23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vedete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bene: </a:t>
            </a:r>
            <a:r>
              <a:rPr lang="en-US" sz="23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perché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dunque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23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perdete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3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cose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vane?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(Gb 27,12): e quale fu la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generazione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perse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tutta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vane? Devi dire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 la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generazione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cui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erano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carica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Giudici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Rabbi Yehoshua‘ ben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Qorchah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dice: “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tempi di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Assuero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visto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detto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3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tutta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terra non </a:t>
            </a:r>
            <a:r>
              <a:rPr lang="en-US" sz="23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trovarono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donne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così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belle come le </a:t>
            </a:r>
            <a:r>
              <a:rPr lang="en-US" sz="23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figlie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3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(Gb 42,15): e quale fu la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generazione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cui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andava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una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bella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donna? Devi dire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 la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generazione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Assuero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(Est 2)”. </a:t>
            </a:r>
            <a:endParaRPr lang="en-US" sz="2300" dirty="0">
              <a:effectLst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BA80AD-F15E-44D1-834E-15F3572ABA57}"/>
              </a:ext>
            </a:extLst>
          </p:cNvPr>
          <p:cNvSpPr txBox="1"/>
          <p:nvPr/>
        </p:nvSpPr>
        <p:spPr>
          <a:xfrm>
            <a:off x="9344041" y="0"/>
            <a:ext cx="280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Fra </a:t>
            </a:r>
            <a:r>
              <a:rPr lang="it-IT" dirty="0" err="1">
                <a:solidFill>
                  <a:schemeClr val="bg1"/>
                </a:solidFill>
              </a:rPr>
              <a:t>Bartolommeo</a:t>
            </a:r>
            <a:r>
              <a:rPr lang="it-IT" dirty="0">
                <a:solidFill>
                  <a:schemeClr val="bg1"/>
                </a:solidFill>
              </a:rPr>
              <a:t> (ca. 1516)</a:t>
            </a:r>
          </a:p>
        </p:txBody>
      </p:sp>
    </p:spTree>
    <p:extLst>
      <p:ext uri="{BB962C8B-B14F-4D97-AF65-F5344CB8AC3E}">
        <p14:creationId xmlns:p14="http://schemas.microsoft.com/office/powerpoint/2010/main" val="129521195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an Fouquet: Job and his False Comforters">
            <a:extLst>
              <a:ext uri="{FF2B5EF4-FFF2-40B4-BE49-F238E27FC236}">
                <a16:creationId xmlns:a16="http://schemas.microsoft.com/office/drawing/2014/main" id="{536D5DBF-B2F5-4DF0-BEDC-9D47BFD05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3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5213E5-DA38-4A70-BDCD-E5F5DE174709}"/>
              </a:ext>
            </a:extLst>
          </p:cNvPr>
          <p:cNvSpPr txBox="1"/>
          <p:nvPr/>
        </p:nvSpPr>
        <p:spPr>
          <a:xfrm>
            <a:off x="5257800" y="107781"/>
            <a:ext cx="66675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Oppure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tempi di Davide, visto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cercò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tutto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territorio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d’Israele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giovane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bella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(1Re 1,3): in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tutto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territorio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d’Israele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nell’altro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terra (Est 2,3). Rabbi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dice: “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tempo del regno di Saba, visto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Sabei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hanno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fatto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irruzione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li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hanno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portati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(Gb 1,15)”. 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Sapienti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dicono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tempi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Caldei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visto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Caldei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hanno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bande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(Gb 1,17)”. E vi è chi dice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 tempi di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Giacobbe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sposò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Dina, la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figlia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Giacobbe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qui [in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parli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come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parlerebbe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stolta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(Gb 2,10),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[in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Egli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aveva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commesso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stoltezza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Israele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(Gen 34,7). Tutti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tannaiti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spiegano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era un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israelita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ad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eccezione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[la cui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opinione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abbiamo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introdotta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l’espressione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“E vi è chi dice”. (…)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D5DAFF-02C4-49D0-B833-DFACCBEF071B}"/>
              </a:ext>
            </a:extLst>
          </p:cNvPr>
          <p:cNvSpPr txBox="1"/>
          <p:nvPr/>
        </p:nvSpPr>
        <p:spPr>
          <a:xfrm>
            <a:off x="114300" y="0"/>
            <a:ext cx="295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Jean Fouquet (ca. 1452-1460)</a:t>
            </a:r>
          </a:p>
        </p:txBody>
      </p:sp>
    </p:spTree>
    <p:extLst>
      <p:ext uri="{BB962C8B-B14F-4D97-AF65-F5344CB8AC3E}">
        <p14:creationId xmlns:p14="http://schemas.microsoft.com/office/powerpoint/2010/main" val="209925947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46" name="CasellaDiTesto 1">
            <a:extLst>
              <a:ext uri="{FF2B5EF4-FFF2-40B4-BE49-F238E27FC236}">
                <a16:creationId xmlns:a16="http://schemas.microsoft.com/office/drawing/2014/main" id="{F0B9A7B6-7F15-4FA0-9393-7A475513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261" y="590062"/>
            <a:ext cx="10611339" cy="3639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it-IT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II. Il </a:t>
            </a:r>
            <a:r>
              <a:rPr lang="en-US" altLang="it-IT" sz="48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libro</a:t>
            </a:r>
            <a:r>
              <a:rPr lang="en-US" altLang="it-IT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</a:t>
            </a:r>
            <a:r>
              <a:rPr lang="en-US" altLang="it-IT" sz="48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it-IT" sz="48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Giobbe</a:t>
            </a:r>
            <a:r>
              <a:rPr lang="en-US" altLang="it-IT" sz="48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it-IT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nella</a:t>
            </a:r>
            <a:r>
              <a:rPr lang="en-US" altLang="it-IT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it-IT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Bibbia</a:t>
            </a:r>
            <a:r>
              <a:rPr lang="en-US" altLang="it-IT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it-IT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ebraica</a:t>
            </a:r>
            <a:r>
              <a:rPr lang="en-US" altLang="it-IT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it-IT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nella</a:t>
            </a:r>
            <a:r>
              <a:rPr lang="en-US" altLang="it-IT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it-IT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Bibbia</a:t>
            </a:r>
            <a:r>
              <a:rPr lang="en-US" altLang="it-IT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it-IT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greca</a:t>
            </a:r>
            <a:r>
              <a:rPr lang="en-US" altLang="it-IT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it-IT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 </a:t>
            </a:r>
            <a:r>
              <a:rPr lang="en-US" altLang="it-IT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nella</a:t>
            </a:r>
            <a:r>
              <a:rPr lang="en-US" altLang="it-IT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it-IT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letteratura</a:t>
            </a:r>
            <a:r>
              <a:rPr lang="en-US" altLang="it-IT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it-IT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giudeo-ellenistica</a:t>
            </a:r>
            <a:endParaRPr lang="en-US" altLang="it-IT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95235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an Fouquet: Job and his False Comforters">
            <a:extLst>
              <a:ext uri="{FF2B5EF4-FFF2-40B4-BE49-F238E27FC236}">
                <a16:creationId xmlns:a16="http://schemas.microsoft.com/office/drawing/2014/main" id="{536D5DBF-B2F5-4DF0-BEDC-9D47BFD05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3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5213E5-DA38-4A70-BDCD-E5F5DE174709}"/>
              </a:ext>
            </a:extLst>
          </p:cNvPr>
          <p:cNvSpPr txBox="1"/>
          <p:nvPr/>
        </p:nvSpPr>
        <p:spPr>
          <a:xfrm>
            <a:off x="5373689" y="369332"/>
            <a:ext cx="6667500" cy="6105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Rabbi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Yochanan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dice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generazione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immersa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lussuria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visto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Ecco,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tutti lo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vedete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bene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(Gb 27,12)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Vòltati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vòltati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Sulammita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vòltati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vòltati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vogliamo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vederti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(Ct 7,1). Ma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ciò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indica la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profezia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visto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Visione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Isaia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figlio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Amoz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(Is 1,1): ma se fosse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così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starebbero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dirmi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[le parole]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Perché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dunque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perdete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vane?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(Gb 27,12)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Rabbi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Yochanan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“Che senso ha il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Accadde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quando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erano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carica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Giudici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(Rt 1,1)? [Indica] una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generazione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giudica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giudici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[Un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giudice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diceva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all’imputato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]: ‘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Tògliti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scheggia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in mezzo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agli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occhi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e [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l’imputato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ribatteva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‘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Tògliti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trave da in mezzo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agli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occhi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’. (…)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D5DAFF-02C4-49D0-B833-DFACCBEF071B}"/>
              </a:ext>
            </a:extLst>
          </p:cNvPr>
          <p:cNvSpPr txBox="1"/>
          <p:nvPr/>
        </p:nvSpPr>
        <p:spPr>
          <a:xfrm>
            <a:off x="114300" y="0"/>
            <a:ext cx="295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Jean Fouquet (ca. 1452-1460)</a:t>
            </a:r>
          </a:p>
        </p:txBody>
      </p:sp>
    </p:spTree>
    <p:extLst>
      <p:ext uri="{BB962C8B-B14F-4D97-AF65-F5344CB8AC3E}">
        <p14:creationId xmlns:p14="http://schemas.microsoft.com/office/powerpoint/2010/main" val="406553266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D659E34-F362-4F7F-B5CC-B4313AD15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r="3554"/>
          <a:stretch/>
        </p:blipFill>
        <p:spPr bwMode="auto">
          <a:xfrm>
            <a:off x="4559968" y="10"/>
            <a:ext cx="76320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73" name="Freeform: Shape 72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2AA3B6-2078-40F1-BABD-F9D80FE2CBFD}"/>
              </a:ext>
            </a:extLst>
          </p:cNvPr>
          <p:cNvSpPr txBox="1"/>
          <p:nvPr/>
        </p:nvSpPr>
        <p:spPr>
          <a:xfrm>
            <a:off x="117351" y="749300"/>
            <a:ext cx="4442617" cy="647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Un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giorno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, I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figli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di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Dio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andarono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a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presentarsi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al Signore e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anche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il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satana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andò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in mezzo a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loro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. Il Signore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chiese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al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satana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: “Da dove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vieni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?” e il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satana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rispose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 (Gb 1,6-7). </a:t>
            </a:r>
            <a:r>
              <a:rPr lang="en-US" sz="2400" dirty="0" err="1">
                <a:solidFill>
                  <a:srgbClr val="002060">
                    <a:alpha val="60000"/>
                  </a:srgbClr>
                </a:solidFill>
                <a:effectLst/>
              </a:rPr>
              <a:t>Gli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>
                    <a:alpha val="60000"/>
                  </a:srgbClr>
                </a:solidFill>
                <a:effectLst/>
              </a:rPr>
              <a:t>disse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>
                    <a:alpha val="60000"/>
                  </a:srgbClr>
                </a:solidFill>
                <a:effectLst/>
              </a:rPr>
              <a:t>davanti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: “O signore del mondo, ho </a:t>
            </a:r>
            <a:r>
              <a:rPr lang="en-US" sz="2400" dirty="0" err="1">
                <a:solidFill>
                  <a:srgbClr val="002060">
                    <a:alpha val="60000"/>
                  </a:srgbClr>
                </a:solidFill>
                <a:effectLst/>
              </a:rPr>
              <a:t>perlustrato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>
                    <a:alpha val="60000"/>
                  </a:srgbClr>
                </a:solidFill>
                <a:effectLst/>
              </a:rPr>
              <a:t>tutto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 il mondo e non ho </a:t>
            </a:r>
            <a:r>
              <a:rPr lang="en-US" sz="2400" dirty="0" err="1">
                <a:solidFill>
                  <a:srgbClr val="002060">
                    <a:alpha val="60000"/>
                  </a:srgbClr>
                </a:solidFill>
                <a:effectLst/>
              </a:rPr>
              <a:t>trovato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>
                    <a:alpha val="60000"/>
                  </a:srgbClr>
                </a:solidFill>
                <a:effectLst/>
              </a:rPr>
              <a:t>nessuno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>
                    <a:alpha val="60000"/>
                  </a:srgbClr>
                </a:solidFill>
                <a:effectLst/>
              </a:rPr>
              <a:t>fedele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 come il </a:t>
            </a:r>
            <a:r>
              <a:rPr lang="en-US" sz="2400" dirty="0" err="1">
                <a:solidFill>
                  <a:srgbClr val="002060">
                    <a:alpha val="60000"/>
                  </a:srgbClr>
                </a:solidFill>
                <a:effectLst/>
              </a:rPr>
              <a:t>tuo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 servo </a:t>
            </a:r>
            <a:r>
              <a:rPr lang="en-US" sz="2400" dirty="0" err="1">
                <a:solidFill>
                  <a:srgbClr val="002060">
                    <a:alpha val="60000"/>
                  </a:srgbClr>
                </a:solidFill>
                <a:effectLst/>
              </a:rPr>
              <a:t>Abramo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, a cui </a:t>
            </a:r>
            <a:r>
              <a:rPr lang="en-US" sz="2400" dirty="0" err="1">
                <a:solidFill>
                  <a:srgbClr val="002060">
                    <a:alpha val="60000"/>
                  </a:srgbClr>
                </a:solidFill>
                <a:effectLst/>
              </a:rPr>
              <a:t>hai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>
                    <a:alpha val="60000"/>
                  </a:srgbClr>
                </a:solidFill>
                <a:effectLst/>
              </a:rPr>
              <a:t>detto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: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àlzati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,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percorri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la terra in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lungo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e in largo,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perché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io la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darò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a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te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(Gen 13,17) (…) 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Il Signore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disse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al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satana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: “Hai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posto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attenzione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al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mio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servo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Giobbe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?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Nessuno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è come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lui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2060">
                    <a:alpha val="60000"/>
                  </a:srgbClr>
                </a:solidFill>
                <a:effectLst/>
              </a:rPr>
              <a:t>sulla</a:t>
            </a:r>
            <a:r>
              <a:rPr lang="en-US" sz="2400" i="1" dirty="0">
                <a:solidFill>
                  <a:srgbClr val="002060">
                    <a:alpha val="60000"/>
                  </a:srgbClr>
                </a:solidFill>
                <a:effectLst/>
              </a:rPr>
              <a:t> terra</a:t>
            </a:r>
            <a:r>
              <a:rPr lang="en-US" sz="2400" dirty="0">
                <a:solidFill>
                  <a:srgbClr val="002060">
                    <a:alpha val="60000"/>
                  </a:srgbClr>
                </a:solidFill>
                <a:effectLst/>
              </a:rPr>
              <a:t> (Gb 1,8). </a:t>
            </a:r>
            <a:endParaRPr lang="en-US" sz="2400" dirty="0">
              <a:solidFill>
                <a:srgbClr val="002060">
                  <a:alpha val="60000"/>
                </a:srgb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B98A3A-38DD-464D-9891-5C47AE55E25D}"/>
              </a:ext>
            </a:extLst>
          </p:cNvPr>
          <p:cNvSpPr txBox="1"/>
          <p:nvPr/>
        </p:nvSpPr>
        <p:spPr>
          <a:xfrm>
            <a:off x="10741988" y="102969"/>
            <a:ext cx="1450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William Blake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(ca. 1785)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46652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D659E34-F362-4F7F-B5CC-B4313AD15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r="3554"/>
          <a:stretch/>
        </p:blipFill>
        <p:spPr bwMode="auto">
          <a:xfrm>
            <a:off x="4559968" y="10"/>
            <a:ext cx="76320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73" name="Freeform: Shape 72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2AA3B6-2078-40F1-BABD-F9D80FE2CBFD}"/>
              </a:ext>
            </a:extLst>
          </p:cNvPr>
          <p:cNvSpPr txBox="1"/>
          <p:nvPr/>
        </p:nvSpPr>
        <p:spPr>
          <a:xfrm>
            <a:off x="117351" y="565834"/>
            <a:ext cx="4442617" cy="647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effectLst/>
              </a:rPr>
              <a:t>Rabbi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Yochanan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disse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che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quanto</a:t>
            </a:r>
            <a:r>
              <a:rPr lang="en-US" sz="2400" dirty="0">
                <a:solidFill>
                  <a:srgbClr val="002060"/>
                </a:solidFill>
                <a:effectLst/>
              </a:rPr>
              <a:t> è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scritto</a:t>
            </a:r>
            <a:r>
              <a:rPr lang="en-US" sz="2400" dirty="0">
                <a:solidFill>
                  <a:srgbClr val="002060"/>
                </a:solidFill>
                <a:effectLst/>
              </a:rPr>
              <a:t> a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proposito</a:t>
            </a:r>
            <a:r>
              <a:rPr lang="en-US" sz="2400" dirty="0">
                <a:solidFill>
                  <a:srgbClr val="002060"/>
                </a:solidFill>
                <a:effectLst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Giobbe</a:t>
            </a:r>
            <a:r>
              <a:rPr lang="en-US" sz="2400" dirty="0">
                <a:solidFill>
                  <a:srgbClr val="002060"/>
                </a:solidFill>
                <a:effectLst/>
              </a:rPr>
              <a:t> è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più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grande</a:t>
            </a:r>
            <a:r>
              <a:rPr lang="en-US" sz="2400" dirty="0">
                <a:solidFill>
                  <a:srgbClr val="002060"/>
                </a:solidFill>
                <a:effectLst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quanto</a:t>
            </a:r>
            <a:r>
              <a:rPr lang="en-US" sz="2400" dirty="0">
                <a:solidFill>
                  <a:srgbClr val="002060"/>
                </a:solidFill>
                <a:effectLst/>
              </a:rPr>
              <a:t> è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scritto</a:t>
            </a:r>
            <a:r>
              <a:rPr lang="en-US" sz="2400" dirty="0">
                <a:solidFill>
                  <a:srgbClr val="002060"/>
                </a:solidFill>
                <a:effectLst/>
              </a:rPr>
              <a:t> a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proposito</a:t>
            </a:r>
            <a:r>
              <a:rPr lang="en-US" sz="2400" dirty="0">
                <a:solidFill>
                  <a:srgbClr val="002060"/>
                </a:solidFill>
                <a:effectLst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Abramo</a:t>
            </a:r>
            <a:r>
              <a:rPr lang="en-US" sz="2400" dirty="0">
                <a:solidFill>
                  <a:srgbClr val="002060"/>
                </a:solidFill>
                <a:effectLst/>
              </a:rPr>
              <a:t>, [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perché</a:t>
            </a:r>
            <a:r>
              <a:rPr lang="en-US" sz="2400" dirty="0">
                <a:solidFill>
                  <a:srgbClr val="002060"/>
                </a:solidFill>
                <a:effectLst/>
              </a:rPr>
              <a:t>] a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proposito</a:t>
            </a:r>
            <a:r>
              <a:rPr lang="en-US" sz="2400" dirty="0">
                <a:solidFill>
                  <a:srgbClr val="002060"/>
                </a:solidFill>
                <a:effectLst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Abramo</a:t>
            </a:r>
            <a:r>
              <a:rPr lang="en-US" sz="2400" dirty="0">
                <a:solidFill>
                  <a:srgbClr val="002060"/>
                </a:solidFill>
                <a:effectLst/>
              </a:rPr>
              <a:t> è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scritto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Ora so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che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tu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temi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Dio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>
                <a:solidFill>
                  <a:srgbClr val="002060"/>
                </a:solidFill>
                <a:effectLst/>
              </a:rPr>
              <a:t>(Gen 22,12),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mentre</a:t>
            </a:r>
            <a:r>
              <a:rPr lang="en-US" sz="2400" dirty="0">
                <a:solidFill>
                  <a:srgbClr val="002060"/>
                </a:solidFill>
                <a:effectLst/>
              </a:rPr>
              <a:t> a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proposito</a:t>
            </a:r>
            <a:r>
              <a:rPr lang="en-US" sz="2400" dirty="0">
                <a:solidFill>
                  <a:srgbClr val="002060"/>
                </a:solidFill>
                <a:effectLst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Giobbe</a:t>
            </a:r>
            <a:r>
              <a:rPr lang="en-US" sz="2400" dirty="0">
                <a:solidFill>
                  <a:srgbClr val="002060"/>
                </a:solidFill>
                <a:effectLst/>
              </a:rPr>
              <a:t> è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scritto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Uomo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integro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e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retto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timorato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di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Dio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e </a:t>
            </a:r>
            <a:r>
              <a:rPr lang="en-US" sz="2400" i="1" dirty="0" err="1">
                <a:solidFill>
                  <a:srgbClr val="002060"/>
                </a:solidFill>
                <a:effectLst/>
              </a:rPr>
              <a:t>lontano</a:t>
            </a:r>
            <a:r>
              <a:rPr lang="en-US" sz="2400" i="1" dirty="0">
                <a:solidFill>
                  <a:srgbClr val="002060"/>
                </a:solidFill>
                <a:effectLst/>
              </a:rPr>
              <a:t> dal male </a:t>
            </a:r>
            <a:r>
              <a:rPr lang="en-US" sz="2400" dirty="0">
                <a:solidFill>
                  <a:srgbClr val="002060"/>
                </a:solidFill>
                <a:effectLst/>
              </a:rPr>
              <a:t>(Gb 1,8). (…)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buoi</a:t>
            </a:r>
            <a:r>
              <a:rPr lang="en-US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stavano</a:t>
            </a:r>
            <a:r>
              <a:rPr lang="en-US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arando</a:t>
            </a:r>
            <a:r>
              <a:rPr lang="en-US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le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asine</a:t>
            </a:r>
            <a:r>
              <a:rPr lang="en-US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pascolando</a:t>
            </a:r>
            <a:r>
              <a:rPr lang="en-US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vicino</a:t>
            </a:r>
            <a:r>
              <a:rPr lang="en-US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400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essi</a:t>
            </a:r>
            <a:r>
              <a:rPr lang="en-US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(Gb 1,13-14)? Rabbi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Yochanan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dice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questo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insegna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 Santo,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sia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Benedetto,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fece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assaporare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assaggio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mondo a venir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B98A3A-38DD-464D-9891-5C47AE55E25D}"/>
              </a:ext>
            </a:extLst>
          </p:cNvPr>
          <p:cNvSpPr txBox="1"/>
          <p:nvPr/>
        </p:nvSpPr>
        <p:spPr>
          <a:xfrm>
            <a:off x="10741988" y="102969"/>
            <a:ext cx="1450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William Blake</a:t>
            </a:r>
          </a:p>
          <a:p>
            <a:pPr algn="r"/>
            <a:r>
              <a:rPr lang="it-IT" dirty="0">
                <a:solidFill>
                  <a:schemeClr val="bg1"/>
                </a:solidFill>
              </a:rPr>
              <a:t>(ca. 1785)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70064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BE380A-6BD9-47CF-A5BA-C555AB36F0FD}"/>
              </a:ext>
            </a:extLst>
          </p:cNvPr>
          <p:cNvSpPr txBox="1"/>
          <p:nvPr/>
        </p:nvSpPr>
        <p:spPr>
          <a:xfrm>
            <a:off x="228600" y="364475"/>
            <a:ext cx="11963400" cy="612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(…)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satana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rispose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Signore: “Pelle per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pelle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tutto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possiede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l’uomo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pronto 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darlo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la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vita. Ma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stendi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poco la mano e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colpiscilo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ossa e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carne e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vedrai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come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maledirà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apertamente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!” Il Signore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satana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Eccolo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Soltanto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risparmia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vita”. Il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satana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ritirò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dalla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presenza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Signore e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colpì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(Gb 2,4-7). Rabbi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Yitzchaq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l’afflizione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Satana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più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grande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Giobbe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può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spiegare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la parabola di uno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schiavo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cui il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padrone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abbia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Spacca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botte ma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salva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 vino”.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Laqish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Satana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l’istinto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maligno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l’angelo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della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morte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stessa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E’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Satana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perché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il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satana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uscì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dalla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presenza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Signore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(Gb 2,7);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l’istinto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maligno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perché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soltanto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male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ogni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giorno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(Gen 6,5), e qui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c’è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Soltanto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risparmia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(Gb 1,12);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l’angelo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della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morte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perché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scritto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Soltanto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risparmiagli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vita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dal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deduce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era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nelle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8594799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Book of Job | My Jewish Learning">
            <a:extLst>
              <a:ext uri="{FF2B5EF4-FFF2-40B4-BE49-F238E27FC236}">
                <a16:creationId xmlns:a16="http://schemas.microsoft.com/office/drawing/2014/main" id="{BBC52735-076B-4769-B692-7DD1D00A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6" b="1544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D4792AD-CB34-4CB5-AA92-3917E6FD02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CasellaDiTesto 1">
            <a:extLst>
              <a:ext uri="{FF2B5EF4-FFF2-40B4-BE49-F238E27FC236}">
                <a16:creationId xmlns:a16="http://schemas.microsoft.com/office/drawing/2014/main" id="{AF049312-2B4B-4293-A185-79DE6A18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4800600"/>
            <a:ext cx="666509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800" b="1" dirty="0">
                <a:solidFill>
                  <a:schemeClr val="bg1"/>
                </a:solidFill>
              </a:rPr>
              <a:t>Piero Capelli </a:t>
            </a:r>
            <a:r>
              <a:rPr lang="it-IT" altLang="it-IT" sz="2800" dirty="0">
                <a:solidFill>
                  <a:schemeClr val="bg1"/>
                </a:solidFill>
              </a:rPr>
              <a:t>(</a:t>
            </a:r>
            <a:r>
              <a:rPr lang="it-IT" altLang="it-IT" sz="2800" i="1" dirty="0">
                <a:solidFill>
                  <a:schemeClr val="bg1"/>
                </a:solidFill>
              </a:rPr>
              <a:t>Università Ca’ Foscari Venezia</a:t>
            </a:r>
            <a:r>
              <a:rPr lang="it-IT" altLang="it-IT" sz="28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it-IT" altLang="it-IT" sz="2800" b="1" dirty="0">
                <a:solidFill>
                  <a:schemeClr val="bg1"/>
                </a:solidFill>
              </a:rPr>
              <a:t>Giobbe </a:t>
            </a:r>
            <a:r>
              <a:rPr lang="it-IT" altLang="it-IT" sz="2800" b="1">
                <a:solidFill>
                  <a:schemeClr val="bg1"/>
                </a:solidFill>
              </a:rPr>
              <a:t>negli apocrifi </a:t>
            </a:r>
            <a:r>
              <a:rPr lang="it-IT" altLang="it-IT" sz="2800" b="1" dirty="0">
                <a:solidFill>
                  <a:schemeClr val="bg1"/>
                </a:solidFill>
              </a:rPr>
              <a:t>e nel </a:t>
            </a:r>
            <a:r>
              <a:rPr lang="it-IT" altLang="it-IT" sz="2800" b="1" i="1" dirty="0">
                <a:solidFill>
                  <a:schemeClr val="bg1"/>
                </a:solidFill>
              </a:rPr>
              <a:t>midrash</a:t>
            </a:r>
            <a:endParaRPr lang="it-IT" altLang="it-IT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it-IT" altLang="it-IT" sz="2800" i="1" dirty="0">
                <a:solidFill>
                  <a:schemeClr val="bg1"/>
                </a:solidFill>
              </a:rPr>
              <a:t>Bibbia Aperta</a:t>
            </a:r>
            <a:r>
              <a:rPr lang="it-IT" altLang="it-IT" sz="2800" dirty="0">
                <a:solidFill>
                  <a:schemeClr val="bg1"/>
                </a:solidFill>
              </a:rPr>
              <a:t>, Padova, 15 gennaio 2021</a:t>
            </a:r>
          </a:p>
        </p:txBody>
      </p:sp>
    </p:spTree>
    <p:extLst>
      <p:ext uri="{BB962C8B-B14F-4D97-AF65-F5344CB8AC3E}">
        <p14:creationId xmlns:p14="http://schemas.microsoft.com/office/powerpoint/2010/main" val="8330194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">
            <a:extLst>
              <a:ext uri="{FF2B5EF4-FFF2-40B4-BE49-F238E27FC236}">
                <a16:creationId xmlns:a16="http://schemas.microsoft.com/office/drawing/2014/main" id="{C234E165-BBEA-4589-9981-1DEA8C274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651000"/>
            <a:ext cx="63436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asellaDiTesto 2">
            <a:extLst>
              <a:ext uri="{FF2B5EF4-FFF2-40B4-BE49-F238E27FC236}">
                <a16:creationId xmlns:a16="http://schemas.microsoft.com/office/drawing/2014/main" id="{76953B36-79A2-4AD2-B902-AB39332F3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500063"/>
            <a:ext cx="7362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FF0000"/>
                </a:solidFill>
              </a:rPr>
              <a:t>L’aggiunta finale della Settanta al libro di </a:t>
            </a:r>
            <a:r>
              <a:rPr lang="it-IT" altLang="it-IT" sz="2800" b="1" i="1">
                <a:solidFill>
                  <a:srgbClr val="FF0000"/>
                </a:solidFill>
              </a:rPr>
              <a:t>Giobbe</a:t>
            </a:r>
          </a:p>
          <a:p>
            <a:pPr algn="ctr" eaLnBrk="1" hangingPunct="1"/>
            <a:r>
              <a:rPr lang="it-IT" altLang="it-IT" sz="2000">
                <a:solidFill>
                  <a:srgbClr val="FF0000"/>
                </a:solidFill>
              </a:rPr>
              <a:t>(trad. A. Ravasco, Brescia 2013)</a:t>
            </a:r>
          </a:p>
        </p:txBody>
      </p:sp>
      <p:pic>
        <p:nvPicPr>
          <p:cNvPr id="4100" name="Immagine 3">
            <a:extLst>
              <a:ext uri="{FF2B5EF4-FFF2-40B4-BE49-F238E27FC236}">
                <a16:creationId xmlns:a16="http://schemas.microsoft.com/office/drawing/2014/main" id="{932874AB-96C7-408B-A8A4-BD6054789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221163"/>
            <a:ext cx="6770688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>
            <a:extLst>
              <a:ext uri="{FF2B5EF4-FFF2-40B4-BE49-F238E27FC236}">
                <a16:creationId xmlns:a16="http://schemas.microsoft.com/office/drawing/2014/main" id="{DA055CD4-74E0-4EC8-B64E-14A55A86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798513"/>
            <a:ext cx="9732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rgbClr val="FF0000"/>
                </a:solidFill>
              </a:rPr>
              <a:t>Testamenti dei dodici Patriarchi, Neftali, 1,9-10 </a:t>
            </a:r>
            <a:r>
              <a:rPr lang="it-IT" altLang="it-IT" sz="2400">
                <a:solidFill>
                  <a:srgbClr val="FF0000"/>
                </a:solidFill>
              </a:rPr>
              <a:t>(trad. P. Sacchi, Torino 1981)</a:t>
            </a:r>
          </a:p>
        </p:txBody>
      </p:sp>
      <p:sp>
        <p:nvSpPr>
          <p:cNvPr id="5123" name="CasellaDiTesto 2">
            <a:extLst>
              <a:ext uri="{FF2B5EF4-FFF2-40B4-BE49-F238E27FC236}">
                <a16:creationId xmlns:a16="http://schemas.microsoft.com/office/drawing/2014/main" id="{0530D138-DAE6-43EF-B98E-D0C9CAE99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3457575"/>
            <a:ext cx="679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rgbClr val="FF0000"/>
                </a:solidFill>
              </a:rPr>
              <a:t>Libro dei Giubilei 12,12 </a:t>
            </a:r>
            <a:r>
              <a:rPr lang="it-IT" altLang="it-IT" sz="2400">
                <a:solidFill>
                  <a:srgbClr val="FF0000"/>
                </a:solidFill>
              </a:rPr>
              <a:t>(trad. L. Fusella, Torino 1981)</a:t>
            </a:r>
            <a:endParaRPr lang="it-IT" altLang="it-IT" sz="2400" b="1">
              <a:solidFill>
                <a:srgbClr val="FF0000"/>
              </a:solidFill>
            </a:endParaRPr>
          </a:p>
        </p:txBody>
      </p:sp>
      <p:pic>
        <p:nvPicPr>
          <p:cNvPr id="5124" name="Picture 1">
            <a:extLst>
              <a:ext uri="{FF2B5EF4-FFF2-40B4-BE49-F238E27FC236}">
                <a16:creationId xmlns:a16="http://schemas.microsoft.com/office/drawing/2014/main" id="{DC5F4368-48B6-4931-9497-D78EBD18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1584325"/>
            <a:ext cx="67500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>
            <a:extLst>
              <a:ext uri="{FF2B5EF4-FFF2-40B4-BE49-F238E27FC236}">
                <a16:creationId xmlns:a16="http://schemas.microsoft.com/office/drawing/2014/main" id="{7B48D80B-0696-4B68-988B-BEA59126A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4338638"/>
            <a:ext cx="67929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146" name="CasellaDiTesto 1">
            <a:extLst>
              <a:ext uri="{FF2B5EF4-FFF2-40B4-BE49-F238E27FC236}">
                <a16:creationId xmlns:a16="http://schemas.microsoft.com/office/drawing/2014/main" id="{F0B9A7B6-7F15-4FA0-9393-7A475513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261" y="590062"/>
            <a:ext cx="8162779" cy="27359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it-IT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II. Il </a:t>
            </a:r>
            <a:r>
              <a:rPr lang="en-US" altLang="it-IT" sz="56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Testamento</a:t>
            </a:r>
            <a:r>
              <a:rPr lang="en-US" altLang="it-IT" sz="56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altLang="it-IT" sz="56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Giobbe</a:t>
            </a:r>
            <a:endParaRPr lang="en-US" altLang="it-IT" sz="5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35B3FC-A416-4F20-A477-068CB195313E}"/>
              </a:ext>
            </a:extLst>
          </p:cNvPr>
          <p:cNvSpPr txBox="1"/>
          <p:nvPr/>
        </p:nvSpPr>
        <p:spPr>
          <a:xfrm>
            <a:off x="774700" y="930275"/>
            <a:ext cx="4805363" cy="2676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  <a:latin typeface="+mn-lt"/>
              </a:rPr>
              <a:t>Il genere letterario dei «testamenti»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preambolo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sezione narrativa autobiografica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sezione parenetica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sezione escatologica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epilogo</a:t>
            </a:r>
          </a:p>
        </p:txBody>
      </p:sp>
      <p:sp>
        <p:nvSpPr>
          <p:cNvPr id="7171" name="CasellaDiTesto 2">
            <a:extLst>
              <a:ext uri="{FF2B5EF4-FFF2-40B4-BE49-F238E27FC236}">
                <a16:creationId xmlns:a16="http://schemas.microsoft.com/office/drawing/2014/main" id="{4B60D726-15EF-43CE-9032-3858530E3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9302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020353-384B-4F56-95ED-F48711A80E2C}"/>
              </a:ext>
            </a:extLst>
          </p:cNvPr>
          <p:cNvSpPr txBox="1"/>
          <p:nvPr/>
        </p:nvSpPr>
        <p:spPr>
          <a:xfrm>
            <a:off x="774700" y="930275"/>
            <a:ext cx="4805363" cy="2676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  <a:latin typeface="+mn-lt"/>
              </a:rPr>
              <a:t>Il genere letterario dei «testamenti»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preambolo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sezione narrativa autobiografica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sezione parenetica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sezione escatologica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</a:rPr>
              <a:t>epilogo</a:t>
            </a:r>
          </a:p>
        </p:txBody>
      </p:sp>
      <p:sp>
        <p:nvSpPr>
          <p:cNvPr id="8195" name="CasellaDiTesto 2">
            <a:extLst>
              <a:ext uri="{FF2B5EF4-FFF2-40B4-BE49-F238E27FC236}">
                <a16:creationId xmlns:a16="http://schemas.microsoft.com/office/drawing/2014/main" id="{BF98EE21-7852-422E-B0B7-B3C07BB5F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9302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196" name="CasellaDiTesto 3">
            <a:extLst>
              <a:ext uri="{FF2B5EF4-FFF2-40B4-BE49-F238E27FC236}">
                <a16:creationId xmlns:a16="http://schemas.microsoft.com/office/drawing/2014/main" id="{24980471-03AE-4A77-9463-531F3E064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930275"/>
            <a:ext cx="41068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400" b="1" i="1">
                <a:solidFill>
                  <a:srgbClr val="FF0000"/>
                </a:solidFill>
              </a:rPr>
              <a:t>Testamento di Giobbe</a:t>
            </a:r>
          </a:p>
          <a:p>
            <a:pPr eaLnBrk="1" hangingPunct="1"/>
            <a:endParaRPr lang="it-IT" altLang="it-IT" sz="2400" i="1"/>
          </a:p>
          <a:p>
            <a:pPr eaLnBrk="1" hangingPunct="1"/>
            <a:r>
              <a:rPr lang="it-IT" altLang="it-IT" sz="2400"/>
              <a:t>1 preambolo</a:t>
            </a:r>
          </a:p>
          <a:p>
            <a:pPr eaLnBrk="1" hangingPunct="1"/>
            <a:r>
              <a:rPr lang="it-IT" altLang="it-IT" sz="2400"/>
              <a:t>2-45 sezione narrativa</a:t>
            </a:r>
          </a:p>
          <a:p>
            <a:pPr eaLnBrk="1" hangingPunct="1"/>
            <a:r>
              <a:rPr lang="it-IT" altLang="it-IT" sz="2400"/>
              <a:t>	2-27,6 Giobbe e Satana</a:t>
            </a:r>
          </a:p>
          <a:p>
            <a:pPr eaLnBrk="1" hangingPunct="1"/>
            <a:r>
              <a:rPr lang="it-IT" altLang="it-IT" sz="2400"/>
              <a:t>	27,7 sezione parenetica</a:t>
            </a:r>
          </a:p>
          <a:p>
            <a:pPr eaLnBrk="1" hangingPunct="1"/>
            <a:r>
              <a:rPr lang="it-IT" altLang="it-IT" sz="2400"/>
              <a:t>	28-44 Giobbe e gli amici</a:t>
            </a:r>
          </a:p>
          <a:p>
            <a:pPr eaLnBrk="1" hangingPunct="1"/>
            <a:r>
              <a:rPr lang="it-IT" altLang="it-IT" sz="2400"/>
              <a:t>	45 sezione parenetica</a:t>
            </a:r>
          </a:p>
          <a:p>
            <a:pPr eaLnBrk="1" hangingPunct="1"/>
            <a:r>
              <a:rPr lang="it-IT" altLang="it-IT" sz="2400"/>
              <a:t>46-51 sezione mistica</a:t>
            </a:r>
          </a:p>
          <a:p>
            <a:pPr eaLnBrk="1" hangingPunct="1"/>
            <a:r>
              <a:rPr lang="it-IT" altLang="it-IT" sz="2400"/>
              <a:t>52-53 epilogo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1">
            <a:extLst>
              <a:ext uri="{FF2B5EF4-FFF2-40B4-BE49-F238E27FC236}">
                <a16:creationId xmlns:a16="http://schemas.microsoft.com/office/drawing/2014/main" id="{B396D6DB-19DC-4036-810F-125103CA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9477"/>
            <a:ext cx="5943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800" b="1" i="1" dirty="0">
                <a:solidFill>
                  <a:srgbClr val="FF0000"/>
                </a:solidFill>
              </a:rPr>
              <a:t>Regola della Comunità </a:t>
            </a:r>
            <a:r>
              <a:rPr lang="it-IT" altLang="it-IT" sz="2800" b="1" dirty="0">
                <a:solidFill>
                  <a:srgbClr val="FF0000"/>
                </a:solidFill>
              </a:rPr>
              <a:t>(1QS) 11,3-7</a:t>
            </a:r>
          </a:p>
          <a:p>
            <a:pPr algn="ctr" eaLnBrk="1" hangingPunct="1"/>
            <a:r>
              <a:rPr lang="it-IT" altLang="it-IT" sz="2800" dirty="0">
                <a:solidFill>
                  <a:srgbClr val="FF0000"/>
                </a:solidFill>
              </a:rPr>
              <a:t>(trad. C. Martone, Torino 1996)</a:t>
            </a:r>
            <a:endParaRPr lang="it-IT" altLang="it-IT" sz="2800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760" y="1737360"/>
            <a:ext cx="5516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Dalla fonte della sua giustizia ha aperto la sua luce, e i miei occhi hanno contemplato le sue meraviglie, e la luce del mio cuore il mistero futuro e quello presente... I miei occhi hanno contemplato ciò che è per sempre, un sapere che è stato celato all’essere umano, conoscenza e comprensione [celate] ai figli dell’uomo, fontana di giustizia e sorgente di forza e fonte di gloria [celate] all’assemblea di carne.</a:t>
            </a:r>
          </a:p>
        </p:txBody>
      </p:sp>
      <p:pic>
        <p:nvPicPr>
          <p:cNvPr id="1026" name="Picture 2" descr="Rule of Community Scroll (1QS) | The Israel Museum, Jerusa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23" y="0"/>
            <a:ext cx="17698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6" name="Rectangle 7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rof James Davila - School of Divinity">
            <a:extLst>
              <a:ext uri="{FF2B5EF4-FFF2-40B4-BE49-F238E27FC236}">
                <a16:creationId xmlns:a16="http://schemas.microsoft.com/office/drawing/2014/main" id="{BCB0291D-41DF-4F72-8894-422E7DAE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81641"/>
            <a:ext cx="5294716" cy="52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7" name="Straight Connector 7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9D73288-0766-4A2D-A6BE-74BDB34A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1301" y="643467"/>
            <a:ext cx="389974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2293</Words>
  <Application>Microsoft Office PowerPoint</Application>
  <PresentationFormat>Widescreen</PresentationFormat>
  <Paragraphs>80</Paragraphs>
  <Slides>24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Piero Capelli</dc:creator>
  <cp:lastModifiedBy>Piero Capelli</cp:lastModifiedBy>
  <cp:revision>10</cp:revision>
  <dcterms:created xsi:type="dcterms:W3CDTF">2022-01-14T22:08:01Z</dcterms:created>
  <dcterms:modified xsi:type="dcterms:W3CDTF">2022-01-17T08:59:32Z</dcterms:modified>
</cp:coreProperties>
</file>